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34"/>
  </p:notesMasterIdLst>
  <p:handoutMasterIdLst>
    <p:handoutMasterId r:id="rId35"/>
  </p:handoutMasterIdLst>
  <p:sldIdLst>
    <p:sldId id="256" r:id="rId2"/>
    <p:sldId id="292" r:id="rId3"/>
    <p:sldId id="295" r:id="rId4"/>
    <p:sldId id="296" r:id="rId5"/>
    <p:sldId id="297" r:id="rId6"/>
    <p:sldId id="298" r:id="rId7"/>
    <p:sldId id="300" r:id="rId8"/>
    <p:sldId id="299" r:id="rId9"/>
    <p:sldId id="301" r:id="rId10"/>
    <p:sldId id="302" r:id="rId11"/>
    <p:sldId id="303" r:id="rId12"/>
    <p:sldId id="304" r:id="rId13"/>
    <p:sldId id="268" r:id="rId14"/>
    <p:sldId id="305" r:id="rId15"/>
    <p:sldId id="278" r:id="rId16"/>
    <p:sldId id="306" r:id="rId17"/>
    <p:sldId id="270" r:id="rId18"/>
    <p:sldId id="275" r:id="rId19"/>
    <p:sldId id="276" r:id="rId20"/>
    <p:sldId id="279" r:id="rId21"/>
    <p:sldId id="307" r:id="rId22"/>
    <p:sldId id="281" r:id="rId23"/>
    <p:sldId id="285" r:id="rId24"/>
    <p:sldId id="273" r:id="rId25"/>
    <p:sldId id="291" r:id="rId26"/>
    <p:sldId id="290" r:id="rId27"/>
    <p:sldId id="308" r:id="rId28"/>
    <p:sldId id="309" r:id="rId29"/>
    <p:sldId id="310" r:id="rId30"/>
    <p:sldId id="284" r:id="rId31"/>
    <p:sldId id="311" r:id="rId32"/>
    <p:sldId id="31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159" autoAdjust="0"/>
    <p:restoredTop sz="79750" autoAdjust="0"/>
  </p:normalViewPr>
  <p:slideViewPr>
    <p:cSldViewPr>
      <p:cViewPr varScale="1">
        <p:scale>
          <a:sx n="67" d="100"/>
          <a:sy n="67" d="100"/>
        </p:scale>
        <p:origin x="-1762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4" y="5309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B2E2B4-8152-43E9-BE53-F25EA31DDF32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0E09846D-DDAA-4224-AE10-E9615228BEAA}">
      <dgm:prSet phldrT="[Текст]"/>
      <dgm:spPr/>
      <dgm:t>
        <a:bodyPr/>
        <a:lstStyle/>
        <a:p>
          <a:r>
            <a:rPr lang="ru-RU" dirty="0" smtClean="0"/>
            <a:t>Ограничения </a:t>
          </a:r>
          <a:r>
            <a:rPr lang="ru-RU" smtClean="0"/>
            <a:t>со стороны </a:t>
          </a:r>
          <a:r>
            <a:rPr lang="ru-RU" dirty="0" smtClean="0"/>
            <a:t>технологического устройства чипов флэш-памяти.</a:t>
          </a:r>
          <a:endParaRPr lang="ru-RU" dirty="0"/>
        </a:p>
      </dgm:t>
    </dgm:pt>
    <dgm:pt modelId="{C8E7BD7E-D68F-439F-BA18-473BA0E0120A}" type="parTrans" cxnId="{7A316726-5000-45D1-93E3-1B7750DA62F5}">
      <dgm:prSet/>
      <dgm:spPr/>
      <dgm:t>
        <a:bodyPr/>
        <a:lstStyle/>
        <a:p>
          <a:endParaRPr lang="ru-RU"/>
        </a:p>
      </dgm:t>
    </dgm:pt>
    <dgm:pt modelId="{B98213BD-4DB7-4A0D-8B38-4D6785D797D8}" type="sibTrans" cxnId="{7A316726-5000-45D1-93E3-1B7750DA62F5}">
      <dgm:prSet/>
      <dgm:spPr/>
      <dgm:t>
        <a:bodyPr/>
        <a:lstStyle/>
        <a:p>
          <a:endParaRPr lang="ru-RU"/>
        </a:p>
      </dgm:t>
    </dgm:pt>
    <dgm:pt modelId="{AAF71557-4A1B-4D35-ADCA-2770BDE4AF02}">
      <dgm:prSet phldrT="[Текст]"/>
      <dgm:spPr/>
      <dgm:t>
        <a:bodyPr/>
        <a:lstStyle/>
        <a:p>
          <a:r>
            <a:rPr lang="ru-RU" dirty="0" smtClean="0"/>
            <a:t>Запись осуществляется только на заранее стертые ячейки.</a:t>
          </a:r>
          <a:endParaRPr lang="ru-RU" dirty="0"/>
        </a:p>
      </dgm:t>
    </dgm:pt>
    <dgm:pt modelId="{D5909D19-0B74-4302-BB6C-AC6093BD60B2}" type="parTrans" cxnId="{A9DA1978-B54A-49DF-9CA9-7FCA87FD7C4E}">
      <dgm:prSet/>
      <dgm:spPr/>
      <dgm:t>
        <a:bodyPr/>
        <a:lstStyle/>
        <a:p>
          <a:endParaRPr lang="ru-RU"/>
        </a:p>
      </dgm:t>
    </dgm:pt>
    <dgm:pt modelId="{01B9486E-8077-44DD-9E65-DD6D321AE85A}" type="sibTrans" cxnId="{A9DA1978-B54A-49DF-9CA9-7FCA87FD7C4E}">
      <dgm:prSet/>
      <dgm:spPr/>
      <dgm:t>
        <a:bodyPr/>
        <a:lstStyle/>
        <a:p>
          <a:endParaRPr lang="ru-RU"/>
        </a:p>
      </dgm:t>
    </dgm:pt>
    <dgm:pt modelId="{AC1AD6BB-D093-4F93-B1BF-3C803A78DD8F}">
      <dgm:prSet phldrT="[Текст]"/>
      <dgm:spPr/>
      <dgm:t>
        <a:bodyPr/>
        <a:lstStyle/>
        <a:p>
          <a:r>
            <a:rPr lang="ru-RU" dirty="0" smtClean="0"/>
            <a:t>Достижение высокой плотности компоновки элементов, а также снижение стоимости устройств.</a:t>
          </a:r>
          <a:r>
            <a:rPr lang="en-US" dirty="0" smtClean="0"/>
            <a:t> NOR -&gt; NAND.</a:t>
          </a:r>
          <a:endParaRPr lang="ru-RU" dirty="0"/>
        </a:p>
      </dgm:t>
    </dgm:pt>
    <dgm:pt modelId="{F94A72FA-1686-4298-94BD-9F2027FB8756}" type="parTrans" cxnId="{FF51AC8C-5B3E-4A24-8A70-1D3B5002A6E3}">
      <dgm:prSet/>
      <dgm:spPr/>
      <dgm:t>
        <a:bodyPr/>
        <a:lstStyle/>
        <a:p>
          <a:endParaRPr lang="ru-RU"/>
        </a:p>
      </dgm:t>
    </dgm:pt>
    <dgm:pt modelId="{36CC0034-5ADE-4D6E-9CC5-71349FE1C29B}" type="sibTrans" cxnId="{FF51AC8C-5B3E-4A24-8A70-1D3B5002A6E3}">
      <dgm:prSet/>
      <dgm:spPr/>
      <dgm:t>
        <a:bodyPr/>
        <a:lstStyle/>
        <a:p>
          <a:endParaRPr lang="ru-RU"/>
        </a:p>
      </dgm:t>
    </dgm:pt>
    <dgm:pt modelId="{75F54FD2-BE70-46FC-92F8-3623672584CE}">
      <dgm:prSet phldrT="[Текст]"/>
      <dgm:spPr/>
      <dgm:t>
        <a:bodyPr/>
        <a:lstStyle/>
        <a:p>
          <a:r>
            <a:rPr lang="ru-RU" dirty="0" smtClean="0"/>
            <a:t>Запись и чтение блоками размером </a:t>
          </a:r>
          <a:r>
            <a:rPr lang="ru-RU" dirty="0" smtClean="0">
              <a:latin typeface="Calibri"/>
              <a:cs typeface="Calibri"/>
            </a:rPr>
            <a:t>≈</a:t>
          </a:r>
          <a:r>
            <a:rPr lang="en-US" dirty="0" smtClean="0">
              <a:latin typeface="Calibri"/>
              <a:cs typeface="Calibri"/>
            </a:rPr>
            <a:t> </a:t>
          </a:r>
          <a:r>
            <a:rPr lang="ru-RU" dirty="0" smtClean="0"/>
            <a:t>4 кбайт</a:t>
          </a:r>
          <a:r>
            <a:rPr lang="en-US" dirty="0" smtClean="0"/>
            <a:t>;</a:t>
          </a:r>
          <a:endParaRPr lang="ru-RU" dirty="0"/>
        </a:p>
      </dgm:t>
    </dgm:pt>
    <dgm:pt modelId="{120AF35F-D460-40DE-B72F-176648DD92AD}" type="parTrans" cxnId="{0D9B3F96-0A66-412B-93F6-49C12F52262E}">
      <dgm:prSet/>
      <dgm:spPr/>
      <dgm:t>
        <a:bodyPr/>
        <a:lstStyle/>
        <a:p>
          <a:endParaRPr lang="ru-RU"/>
        </a:p>
      </dgm:t>
    </dgm:pt>
    <dgm:pt modelId="{92759FEE-0D48-4BC0-8199-A60C51704BBA}" type="sibTrans" cxnId="{0D9B3F96-0A66-412B-93F6-49C12F52262E}">
      <dgm:prSet/>
      <dgm:spPr/>
      <dgm:t>
        <a:bodyPr/>
        <a:lstStyle/>
        <a:p>
          <a:endParaRPr lang="ru-RU"/>
        </a:p>
      </dgm:t>
    </dgm:pt>
    <dgm:pt modelId="{94E12CC9-87C0-450A-9FAE-49F30418312F}">
      <dgm:prSet phldrT="[Текст]"/>
      <dgm:spPr/>
      <dgm:t>
        <a:bodyPr/>
        <a:lstStyle/>
        <a:p>
          <a:r>
            <a:rPr lang="ru-RU" dirty="0" smtClean="0"/>
            <a:t>Стирание блоками размером </a:t>
          </a:r>
          <a:r>
            <a:rPr lang="ru-RU" dirty="0" smtClean="0">
              <a:latin typeface="Calibri"/>
              <a:cs typeface="Calibri"/>
            </a:rPr>
            <a:t>≈</a:t>
          </a:r>
          <a:r>
            <a:rPr lang="ru-RU" dirty="0" smtClean="0"/>
            <a:t> 128 кбайт.</a:t>
          </a:r>
          <a:endParaRPr lang="ru-RU" dirty="0"/>
        </a:p>
      </dgm:t>
    </dgm:pt>
    <dgm:pt modelId="{9DF1A9F8-5C67-4488-B16B-42176AF7E768}" type="parTrans" cxnId="{A767E26A-9EDF-4218-9D59-5C4886992E66}">
      <dgm:prSet/>
      <dgm:spPr/>
      <dgm:t>
        <a:bodyPr/>
        <a:lstStyle/>
        <a:p>
          <a:endParaRPr lang="ru-RU"/>
        </a:p>
      </dgm:t>
    </dgm:pt>
    <dgm:pt modelId="{194160EF-12CE-4973-B5D0-F5600714DDAC}" type="sibTrans" cxnId="{A767E26A-9EDF-4218-9D59-5C4886992E66}">
      <dgm:prSet/>
      <dgm:spPr/>
      <dgm:t>
        <a:bodyPr/>
        <a:lstStyle/>
        <a:p>
          <a:endParaRPr lang="ru-RU"/>
        </a:p>
      </dgm:t>
    </dgm:pt>
    <dgm:pt modelId="{F02C5C82-0AD9-4819-8F81-665D7BF9C87E}">
      <dgm:prSet phldrT="[Текст]"/>
      <dgm:spPr/>
      <dgm:t>
        <a:bodyPr/>
        <a:lstStyle/>
        <a:p>
          <a:r>
            <a:rPr lang="ru-RU" dirty="0" smtClean="0"/>
            <a:t>Ограниченное количество циклов перезаписи</a:t>
          </a:r>
          <a:r>
            <a:rPr lang="en-US" dirty="0" smtClean="0"/>
            <a:t>;</a:t>
          </a:r>
          <a:endParaRPr lang="ru-RU" dirty="0"/>
        </a:p>
      </dgm:t>
    </dgm:pt>
    <dgm:pt modelId="{2CB5BCCF-BE6B-4C45-92C4-40CC93612AA5}" type="parTrans" cxnId="{4F4D7F12-1E52-4222-AC6B-56BC1BF323A4}">
      <dgm:prSet/>
      <dgm:spPr/>
    </dgm:pt>
    <dgm:pt modelId="{8D4903BC-7CC9-4035-B7D4-DA957BF03CCD}" type="sibTrans" cxnId="{4F4D7F12-1E52-4222-AC6B-56BC1BF323A4}">
      <dgm:prSet/>
      <dgm:spPr/>
    </dgm:pt>
    <dgm:pt modelId="{62B9F1F3-71B1-4D38-9C44-AAB6F0EB9E8F}" type="pres">
      <dgm:prSet presAssocID="{35B2E2B4-8152-43E9-BE53-F25EA31DDF3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C187F2-6D0D-4514-9912-6BAA3E61DE4F}" type="pres">
      <dgm:prSet presAssocID="{0E09846D-DDAA-4224-AE10-E9615228BEAA}" presName="parentText" presStyleLbl="node1" presStyleIdx="0" presStyleCnt="2" custScaleY="631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7448A9-11CF-41ED-9F73-AE85C0816CD7}" type="pres">
      <dgm:prSet presAssocID="{0E09846D-DDAA-4224-AE10-E9615228BEAA}" presName="childText" presStyleLbl="revTx" presStyleIdx="0" presStyleCnt="2" custScaleY="781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F8DD11-7E1A-4432-B192-A79C76EC16AD}" type="pres">
      <dgm:prSet presAssocID="{AC1AD6BB-D093-4F93-B1BF-3C803A78DD8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9FA53-DE81-46BE-B09C-000B1520E38E}" type="pres">
      <dgm:prSet presAssocID="{AC1AD6BB-D093-4F93-B1BF-3C803A78DD8F}" presName="childText" presStyleLbl="revTx" presStyleIdx="1" presStyleCnt="2" custScaleY="118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89213A-7694-4F9F-A964-2DFB1F241269}" type="presOf" srcId="{AC1AD6BB-D093-4F93-B1BF-3C803A78DD8F}" destId="{DBF8DD11-7E1A-4432-B192-A79C76EC16AD}" srcOrd="0" destOrd="0" presId="urn:microsoft.com/office/officeart/2005/8/layout/vList2"/>
    <dgm:cxn modelId="{FF51AC8C-5B3E-4A24-8A70-1D3B5002A6E3}" srcId="{35B2E2B4-8152-43E9-BE53-F25EA31DDF32}" destId="{AC1AD6BB-D093-4F93-B1BF-3C803A78DD8F}" srcOrd="1" destOrd="0" parTransId="{F94A72FA-1686-4298-94BD-9F2027FB8756}" sibTransId="{36CC0034-5ADE-4D6E-9CC5-71349FE1C29B}"/>
    <dgm:cxn modelId="{A9DA1978-B54A-49DF-9CA9-7FCA87FD7C4E}" srcId="{0E09846D-DDAA-4224-AE10-E9615228BEAA}" destId="{AAF71557-4A1B-4D35-ADCA-2770BDE4AF02}" srcOrd="1" destOrd="0" parTransId="{D5909D19-0B74-4302-BB6C-AC6093BD60B2}" sibTransId="{01B9486E-8077-44DD-9E65-DD6D321AE85A}"/>
    <dgm:cxn modelId="{A767E26A-9EDF-4218-9D59-5C4886992E66}" srcId="{AC1AD6BB-D093-4F93-B1BF-3C803A78DD8F}" destId="{94E12CC9-87C0-450A-9FAE-49F30418312F}" srcOrd="1" destOrd="0" parTransId="{9DF1A9F8-5C67-4488-B16B-42176AF7E768}" sibTransId="{194160EF-12CE-4973-B5D0-F5600714DDAC}"/>
    <dgm:cxn modelId="{7233050A-A96E-4D95-846B-154765297788}" type="presOf" srcId="{35B2E2B4-8152-43E9-BE53-F25EA31DDF32}" destId="{62B9F1F3-71B1-4D38-9C44-AAB6F0EB9E8F}" srcOrd="0" destOrd="0" presId="urn:microsoft.com/office/officeart/2005/8/layout/vList2"/>
    <dgm:cxn modelId="{0D9B3F96-0A66-412B-93F6-49C12F52262E}" srcId="{AC1AD6BB-D093-4F93-B1BF-3C803A78DD8F}" destId="{75F54FD2-BE70-46FC-92F8-3623672584CE}" srcOrd="0" destOrd="0" parTransId="{120AF35F-D460-40DE-B72F-176648DD92AD}" sibTransId="{92759FEE-0D48-4BC0-8199-A60C51704BBA}"/>
    <dgm:cxn modelId="{1AB3E08A-864A-4123-9F7A-1DF0E98CB2EB}" type="presOf" srcId="{0E09846D-DDAA-4224-AE10-E9615228BEAA}" destId="{87C187F2-6D0D-4514-9912-6BAA3E61DE4F}" srcOrd="0" destOrd="0" presId="urn:microsoft.com/office/officeart/2005/8/layout/vList2"/>
    <dgm:cxn modelId="{25A58189-AB82-461E-BB4C-5D729B05A6E0}" type="presOf" srcId="{F02C5C82-0AD9-4819-8F81-665D7BF9C87E}" destId="{8C7448A9-11CF-41ED-9F73-AE85C0816CD7}" srcOrd="0" destOrd="0" presId="urn:microsoft.com/office/officeart/2005/8/layout/vList2"/>
    <dgm:cxn modelId="{F43C8902-AE0A-4AB3-8D69-92950FC5EEBB}" type="presOf" srcId="{94E12CC9-87C0-450A-9FAE-49F30418312F}" destId="{05D9FA53-DE81-46BE-B09C-000B1520E38E}" srcOrd="0" destOrd="1" presId="urn:microsoft.com/office/officeart/2005/8/layout/vList2"/>
    <dgm:cxn modelId="{34F26CDA-F298-417A-A4EE-EE326D838FFB}" type="presOf" srcId="{75F54FD2-BE70-46FC-92F8-3623672584CE}" destId="{05D9FA53-DE81-46BE-B09C-000B1520E38E}" srcOrd="0" destOrd="0" presId="urn:microsoft.com/office/officeart/2005/8/layout/vList2"/>
    <dgm:cxn modelId="{5642B93B-32D1-4363-9613-3667FD731367}" type="presOf" srcId="{AAF71557-4A1B-4D35-ADCA-2770BDE4AF02}" destId="{8C7448A9-11CF-41ED-9F73-AE85C0816CD7}" srcOrd="0" destOrd="1" presId="urn:microsoft.com/office/officeart/2005/8/layout/vList2"/>
    <dgm:cxn modelId="{7A316726-5000-45D1-93E3-1B7750DA62F5}" srcId="{35B2E2B4-8152-43E9-BE53-F25EA31DDF32}" destId="{0E09846D-DDAA-4224-AE10-E9615228BEAA}" srcOrd="0" destOrd="0" parTransId="{C8E7BD7E-D68F-439F-BA18-473BA0E0120A}" sibTransId="{B98213BD-4DB7-4A0D-8B38-4D6785D797D8}"/>
    <dgm:cxn modelId="{4F4D7F12-1E52-4222-AC6B-56BC1BF323A4}" srcId="{0E09846D-DDAA-4224-AE10-E9615228BEAA}" destId="{F02C5C82-0AD9-4819-8F81-665D7BF9C87E}" srcOrd="0" destOrd="0" parTransId="{2CB5BCCF-BE6B-4C45-92C4-40CC93612AA5}" sibTransId="{8D4903BC-7CC9-4035-B7D4-DA957BF03CCD}"/>
    <dgm:cxn modelId="{5362E157-FD62-43B6-98DA-5431DCDA2E13}" type="presParOf" srcId="{62B9F1F3-71B1-4D38-9C44-AAB6F0EB9E8F}" destId="{87C187F2-6D0D-4514-9912-6BAA3E61DE4F}" srcOrd="0" destOrd="0" presId="urn:microsoft.com/office/officeart/2005/8/layout/vList2"/>
    <dgm:cxn modelId="{D65ADAB6-B70F-40D6-A532-E5E7FCC7501F}" type="presParOf" srcId="{62B9F1F3-71B1-4D38-9C44-AAB6F0EB9E8F}" destId="{8C7448A9-11CF-41ED-9F73-AE85C0816CD7}" srcOrd="1" destOrd="0" presId="urn:microsoft.com/office/officeart/2005/8/layout/vList2"/>
    <dgm:cxn modelId="{78C7A1EF-5519-453C-A284-B6D14E107495}" type="presParOf" srcId="{62B9F1F3-71B1-4D38-9C44-AAB6F0EB9E8F}" destId="{DBF8DD11-7E1A-4432-B192-A79C76EC16AD}" srcOrd="2" destOrd="0" presId="urn:microsoft.com/office/officeart/2005/8/layout/vList2"/>
    <dgm:cxn modelId="{6BF8E735-1399-4916-9C34-7E4196CBF9A9}" type="presParOf" srcId="{62B9F1F3-71B1-4D38-9C44-AAB6F0EB9E8F}" destId="{05D9FA53-DE81-46BE-B09C-000B1520E38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4B09B2-6827-4406-8503-94F9AD38844A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0F6204E4-5257-40D7-A4D4-43387DD408E5}">
      <dgm:prSet phldrT="[Текст]"/>
      <dgm:spPr/>
      <dgm:t>
        <a:bodyPr/>
        <a:lstStyle/>
        <a:p>
          <a:r>
            <a:rPr lang="ru-RU" dirty="0" smtClean="0"/>
            <a:t>Проблема</a:t>
          </a:r>
          <a:endParaRPr lang="ru-RU" dirty="0"/>
        </a:p>
      </dgm:t>
    </dgm:pt>
    <dgm:pt modelId="{74A3818E-9488-4A3C-AE4A-E3AA3D092279}" type="parTrans" cxnId="{2868C4E3-B641-4D0F-9A31-893ADACCE9F1}">
      <dgm:prSet/>
      <dgm:spPr/>
      <dgm:t>
        <a:bodyPr/>
        <a:lstStyle/>
        <a:p>
          <a:endParaRPr lang="ru-RU"/>
        </a:p>
      </dgm:t>
    </dgm:pt>
    <dgm:pt modelId="{B190E921-9212-4ADC-85D8-CDFEEC3CFD78}" type="sibTrans" cxnId="{2868C4E3-B641-4D0F-9A31-893ADACCE9F1}">
      <dgm:prSet/>
      <dgm:spPr/>
      <dgm:t>
        <a:bodyPr/>
        <a:lstStyle/>
        <a:p>
          <a:endParaRPr lang="ru-RU"/>
        </a:p>
      </dgm:t>
    </dgm:pt>
    <dgm:pt modelId="{74447F9C-6537-4A85-8C2A-7D60B901BCBD}">
      <dgm:prSet phldrT="[Текст]"/>
      <dgm:spPr/>
      <dgm:t>
        <a:bodyPr/>
        <a:lstStyle/>
        <a:p>
          <a:r>
            <a:rPr lang="ru-RU" dirty="0" smtClean="0"/>
            <a:t>ранее не было необходимости, поэтому такой информации нет</a:t>
          </a:r>
          <a:endParaRPr lang="ru-RU" dirty="0"/>
        </a:p>
      </dgm:t>
    </dgm:pt>
    <dgm:pt modelId="{85C66667-7758-4535-AC60-ACCB60151F65}" type="parTrans" cxnId="{1FE819E7-5F5F-446D-B42A-F0D3FB5550DF}">
      <dgm:prSet/>
      <dgm:spPr/>
      <dgm:t>
        <a:bodyPr/>
        <a:lstStyle/>
        <a:p>
          <a:endParaRPr lang="ru-RU"/>
        </a:p>
      </dgm:t>
    </dgm:pt>
    <dgm:pt modelId="{AF31D82A-8C60-4A30-BEF0-4ED102D08847}" type="sibTrans" cxnId="{1FE819E7-5F5F-446D-B42A-F0D3FB5550DF}">
      <dgm:prSet/>
      <dgm:spPr/>
      <dgm:t>
        <a:bodyPr/>
        <a:lstStyle/>
        <a:p>
          <a:endParaRPr lang="ru-RU"/>
        </a:p>
      </dgm:t>
    </dgm:pt>
    <dgm:pt modelId="{F0AD6B13-F9E0-4019-BCDD-F03006211B7D}">
      <dgm:prSet phldrT="[Текст]"/>
      <dgm:spPr/>
      <dgm:t>
        <a:bodyPr/>
        <a:lstStyle/>
        <a:p>
          <a:r>
            <a:rPr lang="ru-RU" dirty="0" smtClean="0"/>
            <a:t>Выход</a:t>
          </a:r>
          <a:endParaRPr lang="ru-RU" dirty="0"/>
        </a:p>
      </dgm:t>
    </dgm:pt>
    <dgm:pt modelId="{859A567F-BACF-409A-9179-1B89965E8C8E}" type="parTrans" cxnId="{374B5F83-B606-413F-AB16-DB40B118F3C2}">
      <dgm:prSet/>
      <dgm:spPr/>
      <dgm:t>
        <a:bodyPr/>
        <a:lstStyle/>
        <a:p>
          <a:endParaRPr lang="ru-RU"/>
        </a:p>
      </dgm:t>
    </dgm:pt>
    <dgm:pt modelId="{5FC3F639-6424-4F2E-88DB-CFE2B41ABD62}" type="sibTrans" cxnId="{374B5F83-B606-413F-AB16-DB40B118F3C2}">
      <dgm:prSet/>
      <dgm:spPr/>
      <dgm:t>
        <a:bodyPr/>
        <a:lstStyle/>
        <a:p>
          <a:endParaRPr lang="ru-RU"/>
        </a:p>
      </dgm:t>
    </dgm:pt>
    <dgm:pt modelId="{82E42063-AFFF-4C9F-8D72-8FBF6A8C906F}">
      <dgm:prSet phldrT="[Текст]"/>
      <dgm:spPr/>
      <dgm:t>
        <a:bodyPr/>
        <a:lstStyle/>
        <a:p>
          <a:r>
            <a:rPr lang="ru-RU" dirty="0" smtClean="0"/>
            <a:t>введение в интерфейс обмена с накопителем операции освобождения неиспользуемых блоков памяти </a:t>
          </a:r>
          <a:r>
            <a:rPr lang="en-US" dirty="0" smtClean="0"/>
            <a:t>TRIM.</a:t>
          </a:r>
          <a:endParaRPr lang="ru-RU" dirty="0"/>
        </a:p>
      </dgm:t>
    </dgm:pt>
    <dgm:pt modelId="{26BFC0CF-F675-4C3B-B24D-5C666CE4741F}" type="parTrans" cxnId="{2D3452F8-AE12-4D37-B6E6-9C83F9069ADD}">
      <dgm:prSet/>
      <dgm:spPr/>
      <dgm:t>
        <a:bodyPr/>
        <a:lstStyle/>
        <a:p>
          <a:endParaRPr lang="ru-RU"/>
        </a:p>
      </dgm:t>
    </dgm:pt>
    <dgm:pt modelId="{B7BDC276-7BCC-4A12-BCB8-40E6E3021341}" type="sibTrans" cxnId="{2D3452F8-AE12-4D37-B6E6-9C83F9069ADD}">
      <dgm:prSet/>
      <dgm:spPr/>
      <dgm:t>
        <a:bodyPr/>
        <a:lstStyle/>
        <a:p>
          <a:endParaRPr lang="ru-RU"/>
        </a:p>
      </dgm:t>
    </dgm:pt>
    <dgm:pt modelId="{10ED0042-39AD-4B62-8986-AA907DDCA1E2}" type="pres">
      <dgm:prSet presAssocID="{7D4B09B2-6827-4406-8503-94F9AD38844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B10190-CD06-4B3F-B9BD-6B04F9824134}" type="pres">
      <dgm:prSet presAssocID="{0F6204E4-5257-40D7-A4D4-43387DD408E5}" presName="parentLin" presStyleCnt="0"/>
      <dgm:spPr/>
    </dgm:pt>
    <dgm:pt modelId="{E2B11445-170D-43BE-B54A-2B24FC79564A}" type="pres">
      <dgm:prSet presAssocID="{0F6204E4-5257-40D7-A4D4-43387DD408E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ED8DB934-8E14-40DB-BBF7-D9A87093CBB5}" type="pres">
      <dgm:prSet presAssocID="{0F6204E4-5257-40D7-A4D4-43387DD408E5}" presName="parentText" presStyleLbl="node1" presStyleIdx="0" presStyleCnt="2" custScaleX="99379" custScaleY="713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28F274-601F-4BC8-95E8-1088F47F4FEF}" type="pres">
      <dgm:prSet presAssocID="{0F6204E4-5257-40D7-A4D4-43387DD408E5}" presName="negativeSpace" presStyleCnt="0"/>
      <dgm:spPr/>
    </dgm:pt>
    <dgm:pt modelId="{53877BD6-5BED-4F89-B126-DD9659BC6C6F}" type="pres">
      <dgm:prSet presAssocID="{0F6204E4-5257-40D7-A4D4-43387DD408E5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02B2EA-8672-4D40-B1FC-1BD94CC69C72}" type="pres">
      <dgm:prSet presAssocID="{B190E921-9212-4ADC-85D8-CDFEEC3CFD78}" presName="spaceBetweenRectangles" presStyleCnt="0"/>
      <dgm:spPr/>
    </dgm:pt>
    <dgm:pt modelId="{2AA457AF-C84E-4FDD-97A9-F40BC3F13392}" type="pres">
      <dgm:prSet presAssocID="{F0AD6B13-F9E0-4019-BCDD-F03006211B7D}" presName="parentLin" presStyleCnt="0"/>
      <dgm:spPr/>
    </dgm:pt>
    <dgm:pt modelId="{196EB7BC-F2B9-4604-B993-BBD905EF1DBF}" type="pres">
      <dgm:prSet presAssocID="{F0AD6B13-F9E0-4019-BCDD-F03006211B7D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2A3373A-7B1B-4090-BC38-D08874EAF515}" type="pres">
      <dgm:prSet presAssocID="{F0AD6B13-F9E0-4019-BCDD-F03006211B7D}" presName="parentText" presStyleLbl="node1" presStyleIdx="1" presStyleCnt="2" custScaleX="99379" custScaleY="568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C882C-7112-4CC5-AFD8-4EFFCAD65D32}" type="pres">
      <dgm:prSet presAssocID="{F0AD6B13-F9E0-4019-BCDD-F03006211B7D}" presName="negativeSpace" presStyleCnt="0"/>
      <dgm:spPr/>
    </dgm:pt>
    <dgm:pt modelId="{508E9F93-6395-4B8E-97F6-425C4273ADB9}" type="pres">
      <dgm:prSet presAssocID="{F0AD6B13-F9E0-4019-BCDD-F03006211B7D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E819E7-5F5F-446D-B42A-F0D3FB5550DF}" srcId="{0F6204E4-5257-40D7-A4D4-43387DD408E5}" destId="{74447F9C-6537-4A85-8C2A-7D60B901BCBD}" srcOrd="0" destOrd="0" parTransId="{85C66667-7758-4535-AC60-ACCB60151F65}" sibTransId="{AF31D82A-8C60-4A30-BEF0-4ED102D08847}"/>
    <dgm:cxn modelId="{97B2B2A5-189F-4014-A658-484FF4722323}" type="presOf" srcId="{F0AD6B13-F9E0-4019-BCDD-F03006211B7D}" destId="{196EB7BC-F2B9-4604-B993-BBD905EF1DBF}" srcOrd="0" destOrd="0" presId="urn:microsoft.com/office/officeart/2005/8/layout/list1"/>
    <dgm:cxn modelId="{C9375DA9-BE91-4E3B-9758-4B46C70C8295}" type="presOf" srcId="{7D4B09B2-6827-4406-8503-94F9AD38844A}" destId="{10ED0042-39AD-4B62-8986-AA907DDCA1E2}" srcOrd="0" destOrd="0" presId="urn:microsoft.com/office/officeart/2005/8/layout/list1"/>
    <dgm:cxn modelId="{A48FCD5B-4EAB-4EA0-9830-884D1F0B5FD0}" type="presOf" srcId="{82E42063-AFFF-4C9F-8D72-8FBF6A8C906F}" destId="{508E9F93-6395-4B8E-97F6-425C4273ADB9}" srcOrd="0" destOrd="0" presId="urn:microsoft.com/office/officeart/2005/8/layout/list1"/>
    <dgm:cxn modelId="{374B5F83-B606-413F-AB16-DB40B118F3C2}" srcId="{7D4B09B2-6827-4406-8503-94F9AD38844A}" destId="{F0AD6B13-F9E0-4019-BCDD-F03006211B7D}" srcOrd="1" destOrd="0" parTransId="{859A567F-BACF-409A-9179-1B89965E8C8E}" sibTransId="{5FC3F639-6424-4F2E-88DB-CFE2B41ABD62}"/>
    <dgm:cxn modelId="{2868C4E3-B641-4D0F-9A31-893ADACCE9F1}" srcId="{7D4B09B2-6827-4406-8503-94F9AD38844A}" destId="{0F6204E4-5257-40D7-A4D4-43387DD408E5}" srcOrd="0" destOrd="0" parTransId="{74A3818E-9488-4A3C-AE4A-E3AA3D092279}" sibTransId="{B190E921-9212-4ADC-85D8-CDFEEC3CFD78}"/>
    <dgm:cxn modelId="{2D3452F8-AE12-4D37-B6E6-9C83F9069ADD}" srcId="{F0AD6B13-F9E0-4019-BCDD-F03006211B7D}" destId="{82E42063-AFFF-4C9F-8D72-8FBF6A8C906F}" srcOrd="0" destOrd="0" parTransId="{26BFC0CF-F675-4C3B-B24D-5C666CE4741F}" sibTransId="{B7BDC276-7BCC-4A12-BCB8-40E6E3021341}"/>
    <dgm:cxn modelId="{A28C395E-04AD-4321-9867-F18A4F08FFFF}" type="presOf" srcId="{0F6204E4-5257-40D7-A4D4-43387DD408E5}" destId="{E2B11445-170D-43BE-B54A-2B24FC79564A}" srcOrd="0" destOrd="0" presId="urn:microsoft.com/office/officeart/2005/8/layout/list1"/>
    <dgm:cxn modelId="{BE4243CE-02D8-40BB-AFFA-595EA8D7297E}" type="presOf" srcId="{F0AD6B13-F9E0-4019-BCDD-F03006211B7D}" destId="{A2A3373A-7B1B-4090-BC38-D08874EAF515}" srcOrd="1" destOrd="0" presId="urn:microsoft.com/office/officeart/2005/8/layout/list1"/>
    <dgm:cxn modelId="{EFA18036-DA4A-481B-A2ED-533B902D20A2}" type="presOf" srcId="{0F6204E4-5257-40D7-A4D4-43387DD408E5}" destId="{ED8DB934-8E14-40DB-BBF7-D9A87093CBB5}" srcOrd="1" destOrd="0" presId="urn:microsoft.com/office/officeart/2005/8/layout/list1"/>
    <dgm:cxn modelId="{888A902F-B545-422B-960F-C5D225DAAB31}" type="presOf" srcId="{74447F9C-6537-4A85-8C2A-7D60B901BCBD}" destId="{53877BD6-5BED-4F89-B126-DD9659BC6C6F}" srcOrd="0" destOrd="0" presId="urn:microsoft.com/office/officeart/2005/8/layout/list1"/>
    <dgm:cxn modelId="{5168173E-A1DF-441A-A6A2-85C75912E54C}" type="presParOf" srcId="{10ED0042-39AD-4B62-8986-AA907DDCA1E2}" destId="{DAB10190-CD06-4B3F-B9BD-6B04F9824134}" srcOrd="0" destOrd="0" presId="urn:microsoft.com/office/officeart/2005/8/layout/list1"/>
    <dgm:cxn modelId="{33562294-4C79-4B76-959F-17A81BA971A8}" type="presParOf" srcId="{DAB10190-CD06-4B3F-B9BD-6B04F9824134}" destId="{E2B11445-170D-43BE-B54A-2B24FC79564A}" srcOrd="0" destOrd="0" presId="urn:microsoft.com/office/officeart/2005/8/layout/list1"/>
    <dgm:cxn modelId="{27A12C39-6529-4842-B668-4FDA66820661}" type="presParOf" srcId="{DAB10190-CD06-4B3F-B9BD-6B04F9824134}" destId="{ED8DB934-8E14-40DB-BBF7-D9A87093CBB5}" srcOrd="1" destOrd="0" presId="urn:microsoft.com/office/officeart/2005/8/layout/list1"/>
    <dgm:cxn modelId="{1A0800EF-DACD-426A-B90E-000894CDC691}" type="presParOf" srcId="{10ED0042-39AD-4B62-8986-AA907DDCA1E2}" destId="{D028F274-601F-4BC8-95E8-1088F47F4FEF}" srcOrd="1" destOrd="0" presId="urn:microsoft.com/office/officeart/2005/8/layout/list1"/>
    <dgm:cxn modelId="{6379BE9B-D365-4A8A-877C-1B747A859C08}" type="presParOf" srcId="{10ED0042-39AD-4B62-8986-AA907DDCA1E2}" destId="{53877BD6-5BED-4F89-B126-DD9659BC6C6F}" srcOrd="2" destOrd="0" presId="urn:microsoft.com/office/officeart/2005/8/layout/list1"/>
    <dgm:cxn modelId="{B2087989-83B3-4DE0-8FAE-DB7E4A40CBE9}" type="presParOf" srcId="{10ED0042-39AD-4B62-8986-AA907DDCA1E2}" destId="{6D02B2EA-8672-4D40-B1FC-1BD94CC69C72}" srcOrd="3" destOrd="0" presId="urn:microsoft.com/office/officeart/2005/8/layout/list1"/>
    <dgm:cxn modelId="{F81566BB-3337-4E96-B2DB-6C0BE6F4B8A0}" type="presParOf" srcId="{10ED0042-39AD-4B62-8986-AA907DDCA1E2}" destId="{2AA457AF-C84E-4FDD-97A9-F40BC3F13392}" srcOrd="4" destOrd="0" presId="urn:microsoft.com/office/officeart/2005/8/layout/list1"/>
    <dgm:cxn modelId="{7AF09C79-1CA4-46AA-A9AB-9C66C7FBEA19}" type="presParOf" srcId="{2AA457AF-C84E-4FDD-97A9-F40BC3F13392}" destId="{196EB7BC-F2B9-4604-B993-BBD905EF1DBF}" srcOrd="0" destOrd="0" presId="urn:microsoft.com/office/officeart/2005/8/layout/list1"/>
    <dgm:cxn modelId="{27B5B99D-DE43-478E-8415-B138923DB8BF}" type="presParOf" srcId="{2AA457AF-C84E-4FDD-97A9-F40BC3F13392}" destId="{A2A3373A-7B1B-4090-BC38-D08874EAF515}" srcOrd="1" destOrd="0" presId="urn:microsoft.com/office/officeart/2005/8/layout/list1"/>
    <dgm:cxn modelId="{E9525999-FCFD-41AB-AC03-8A21983FBFF0}" type="presParOf" srcId="{10ED0042-39AD-4B62-8986-AA907DDCA1E2}" destId="{DEEC882C-7112-4CC5-AFD8-4EFFCAD65D32}" srcOrd="5" destOrd="0" presId="urn:microsoft.com/office/officeart/2005/8/layout/list1"/>
    <dgm:cxn modelId="{A3ECF19F-1EF6-4DE2-8FF8-B74B9E4E4D5E}" type="presParOf" srcId="{10ED0042-39AD-4B62-8986-AA907DDCA1E2}" destId="{508E9F93-6395-4B8E-97F6-425C4273ADB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780C3C-7C41-4F16-8A3E-4936B8E1C5A7}" type="doc">
      <dgm:prSet loTypeId="urn:microsoft.com/office/officeart/2005/8/layout/vProcess5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306F556-D188-4C72-A884-C2904465EDBE}">
      <dgm:prSet phldrT="[Текст]" custT="1"/>
      <dgm:spPr/>
      <dgm:t>
        <a:bodyPr/>
        <a:lstStyle/>
        <a:p>
          <a:r>
            <a:rPr lang="ru-RU" sz="2000" dirty="0" smtClean="0"/>
            <a:t>Чтение и запись блока данных при произвольном доступе к диску одинакова(</a:t>
          </a:r>
          <a:r>
            <a:rPr lang="en-US" sz="2000" dirty="0" smtClean="0"/>
            <a:t>HDD</a:t>
          </a:r>
          <a:r>
            <a:rPr lang="ru-RU" sz="2000" dirty="0" smtClean="0"/>
            <a:t>).</a:t>
          </a:r>
          <a:endParaRPr lang="ru-RU" sz="2000" dirty="0"/>
        </a:p>
      </dgm:t>
    </dgm:pt>
    <dgm:pt modelId="{E6F4308D-F0FD-4A2B-B8B8-302BAF6FF871}" type="parTrans" cxnId="{0418FB56-6D01-4C07-9CF8-9CB05E8B0268}">
      <dgm:prSet/>
      <dgm:spPr/>
      <dgm:t>
        <a:bodyPr/>
        <a:lstStyle/>
        <a:p>
          <a:endParaRPr lang="ru-RU"/>
        </a:p>
      </dgm:t>
    </dgm:pt>
    <dgm:pt modelId="{FDB5853C-7D2D-4288-A535-43C5287B8B6B}" type="sibTrans" cxnId="{0418FB56-6D01-4C07-9CF8-9CB05E8B0268}">
      <dgm:prSet/>
      <dgm:spPr/>
      <dgm:t>
        <a:bodyPr/>
        <a:lstStyle/>
        <a:p>
          <a:endParaRPr lang="ru-RU"/>
        </a:p>
      </dgm:t>
    </dgm:pt>
    <dgm:pt modelId="{350258BC-6E1B-4AA3-B252-DDE127DD7111}">
      <dgm:prSet phldrT="[Текст]" custT="1"/>
      <dgm:spPr/>
      <dgm:t>
        <a:bodyPr/>
        <a:lstStyle/>
        <a:p>
          <a:r>
            <a:rPr lang="ru-RU" sz="2000" dirty="0" smtClean="0"/>
            <a:t>Необходимо выталкивать те страницы, которые дольше всего не будут использоваться в будущем. (Алгоритм </a:t>
          </a:r>
          <a:r>
            <a:rPr lang="ru-RU" sz="2000" dirty="0" err="1" smtClean="0">
              <a:solidFill>
                <a:schemeClr val="bg1"/>
              </a:solidFill>
            </a:rPr>
            <a:t>Белади</a:t>
          </a:r>
          <a:r>
            <a:rPr lang="ru-RU" sz="2000" dirty="0" smtClean="0">
              <a:solidFill>
                <a:schemeClr val="bg1"/>
              </a:solidFill>
            </a:rPr>
            <a:t>, </a:t>
          </a:r>
          <a:r>
            <a:rPr lang="en-US" sz="2000" dirty="0" smtClean="0">
              <a:solidFill>
                <a:schemeClr val="bg1"/>
              </a:solidFill>
            </a:rPr>
            <a:t>LRU</a:t>
          </a:r>
          <a:r>
            <a:rPr lang="ru-RU" sz="2000" dirty="0" smtClean="0">
              <a:solidFill>
                <a:schemeClr val="bg1"/>
              </a:solidFill>
            </a:rPr>
            <a:t>, </a:t>
          </a:r>
          <a:r>
            <a:rPr lang="en-US" sz="2000" dirty="0" smtClean="0">
              <a:solidFill>
                <a:schemeClr val="bg1"/>
              </a:solidFill>
            </a:rPr>
            <a:t>LFU,</a:t>
          </a:r>
          <a:r>
            <a:rPr lang="ru-RU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GCLOCK,etc</a:t>
          </a:r>
          <a:r>
            <a:rPr lang="ru-RU" sz="2000" dirty="0" smtClean="0">
              <a:solidFill>
                <a:schemeClr val="bg1"/>
              </a:solidFill>
            </a:rPr>
            <a:t>.</a:t>
          </a:r>
          <a:r>
            <a:rPr lang="ru-RU" sz="2000" dirty="0" smtClean="0"/>
            <a:t>)</a:t>
          </a:r>
          <a:endParaRPr lang="ru-RU" sz="2000" dirty="0"/>
        </a:p>
      </dgm:t>
    </dgm:pt>
    <dgm:pt modelId="{55E07729-17C2-4982-BFBE-6C2DDA97ED64}" type="parTrans" cxnId="{FD549266-D6A6-43FE-BE6D-4B4B337D9F94}">
      <dgm:prSet/>
      <dgm:spPr/>
      <dgm:t>
        <a:bodyPr/>
        <a:lstStyle/>
        <a:p>
          <a:endParaRPr lang="ru-RU"/>
        </a:p>
      </dgm:t>
    </dgm:pt>
    <dgm:pt modelId="{84359837-A74F-4751-9DDE-71182E5201A8}" type="sibTrans" cxnId="{FD549266-D6A6-43FE-BE6D-4B4B337D9F94}">
      <dgm:prSet/>
      <dgm:spPr/>
      <dgm:t>
        <a:bodyPr/>
        <a:lstStyle/>
        <a:p>
          <a:endParaRPr lang="ru-RU"/>
        </a:p>
      </dgm:t>
    </dgm:pt>
    <dgm:pt modelId="{44A533CB-AAEC-46DD-AAA0-0949C97FC88D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2000" dirty="0" smtClean="0"/>
            <a:t>Уменьшение количества обменов с диском приведет к требуемому результату.</a:t>
          </a:r>
          <a:endParaRPr lang="ru-RU" sz="2000" dirty="0"/>
        </a:p>
      </dgm:t>
    </dgm:pt>
    <dgm:pt modelId="{08647907-B1FB-4ECB-8206-511810ED13AC}" type="parTrans" cxnId="{30796851-D6CE-46B4-89BC-A70FB40AB801}">
      <dgm:prSet/>
      <dgm:spPr/>
      <dgm:t>
        <a:bodyPr/>
        <a:lstStyle/>
        <a:p>
          <a:endParaRPr lang="ru-RU"/>
        </a:p>
      </dgm:t>
    </dgm:pt>
    <dgm:pt modelId="{489987FF-E105-4377-B08F-0E259440D699}" type="sibTrans" cxnId="{30796851-D6CE-46B4-89BC-A70FB40AB801}">
      <dgm:prSet/>
      <dgm:spPr/>
      <dgm:t>
        <a:bodyPr/>
        <a:lstStyle/>
        <a:p>
          <a:endParaRPr lang="ru-RU"/>
        </a:p>
      </dgm:t>
    </dgm:pt>
    <dgm:pt modelId="{F6A26DD6-CDA6-45E1-9510-2D7F86FFE066}" type="pres">
      <dgm:prSet presAssocID="{16780C3C-7C41-4F16-8A3E-4936B8E1C5A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BC7BA3-8A63-4BE1-BBE7-407EDE5EEC51}" type="pres">
      <dgm:prSet presAssocID="{16780C3C-7C41-4F16-8A3E-4936B8E1C5A7}" presName="dummyMaxCanvas" presStyleCnt="0">
        <dgm:presLayoutVars/>
      </dgm:prSet>
      <dgm:spPr/>
    </dgm:pt>
    <dgm:pt modelId="{3AA440AA-A316-4AC5-BDF6-CA6568753AE2}" type="pres">
      <dgm:prSet presAssocID="{16780C3C-7C41-4F16-8A3E-4936B8E1C5A7}" presName="ThreeNodes_1" presStyleLbl="node1" presStyleIdx="0" presStyleCnt="3" custScaleY="777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3D9274-5B66-4541-9104-5440425D53A7}" type="pres">
      <dgm:prSet presAssocID="{16780C3C-7C41-4F16-8A3E-4936B8E1C5A7}" presName="ThreeNodes_2" presStyleLbl="node1" presStyleIdx="1" presStyleCnt="3" custScaleY="80556" custLinFactNeighborX="630" custLinFactNeighborY="-16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A4EF32-F183-4B82-A694-9F301511BDCC}" type="pres">
      <dgm:prSet presAssocID="{16780C3C-7C41-4F16-8A3E-4936B8E1C5A7}" presName="ThreeNodes_3" presStyleLbl="node1" presStyleIdx="2" presStyleCnt="3" custScaleY="1388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93700D-80EC-4C6D-AE49-DAC154BC3482}" type="pres">
      <dgm:prSet presAssocID="{16780C3C-7C41-4F16-8A3E-4936B8E1C5A7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B0D306-1755-49F8-B07F-DD60FDB099D9}" type="pres">
      <dgm:prSet presAssocID="{16780C3C-7C41-4F16-8A3E-4936B8E1C5A7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DD084-A610-4997-B1D8-704DD0371F35}" type="pres">
      <dgm:prSet presAssocID="{16780C3C-7C41-4F16-8A3E-4936B8E1C5A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5B90FC-6D90-4A2E-8B69-F1C47F7A84B2}" type="pres">
      <dgm:prSet presAssocID="{16780C3C-7C41-4F16-8A3E-4936B8E1C5A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51809-C75D-4297-93A4-D3A0D8D22DE0}" type="pres">
      <dgm:prSet presAssocID="{16780C3C-7C41-4F16-8A3E-4936B8E1C5A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3302A7-04DB-407F-8EAF-56AEA3AE6C06}" type="presOf" srcId="{6306F556-D188-4C72-A884-C2904465EDBE}" destId="{7E6DD084-A610-4997-B1D8-704DD0371F35}" srcOrd="1" destOrd="0" presId="urn:microsoft.com/office/officeart/2005/8/layout/vProcess5"/>
    <dgm:cxn modelId="{ED5AA9CB-20B4-4651-AD76-BA8EE56DD255}" type="presOf" srcId="{350258BC-6E1B-4AA3-B252-DDE127DD7111}" destId="{FEA4EF32-F183-4B82-A694-9F301511BDCC}" srcOrd="0" destOrd="0" presId="urn:microsoft.com/office/officeart/2005/8/layout/vProcess5"/>
    <dgm:cxn modelId="{EACDC7A7-2CA1-4B52-BE96-1E4D5D6C080B}" type="presOf" srcId="{350258BC-6E1B-4AA3-B252-DDE127DD7111}" destId="{40451809-C75D-4297-93A4-D3A0D8D22DE0}" srcOrd="1" destOrd="0" presId="urn:microsoft.com/office/officeart/2005/8/layout/vProcess5"/>
    <dgm:cxn modelId="{F0A904BD-6EA2-460C-9E8E-40FCE9518159}" type="presOf" srcId="{FDB5853C-7D2D-4288-A535-43C5287B8B6B}" destId="{BF93700D-80EC-4C6D-AE49-DAC154BC3482}" srcOrd="0" destOrd="0" presId="urn:microsoft.com/office/officeart/2005/8/layout/vProcess5"/>
    <dgm:cxn modelId="{FD549266-D6A6-43FE-BE6D-4B4B337D9F94}" srcId="{16780C3C-7C41-4F16-8A3E-4936B8E1C5A7}" destId="{350258BC-6E1B-4AA3-B252-DDE127DD7111}" srcOrd="2" destOrd="0" parTransId="{55E07729-17C2-4982-BFBE-6C2DDA97ED64}" sibTransId="{84359837-A74F-4751-9DDE-71182E5201A8}"/>
    <dgm:cxn modelId="{30796851-D6CE-46B4-89BC-A70FB40AB801}" srcId="{16780C3C-7C41-4F16-8A3E-4936B8E1C5A7}" destId="{44A533CB-AAEC-46DD-AAA0-0949C97FC88D}" srcOrd="1" destOrd="0" parTransId="{08647907-B1FB-4ECB-8206-511810ED13AC}" sibTransId="{489987FF-E105-4377-B08F-0E259440D699}"/>
    <dgm:cxn modelId="{1107C380-7DAD-464C-A8A3-3BDA95D9B28F}" type="presOf" srcId="{489987FF-E105-4377-B08F-0E259440D699}" destId="{8AB0D306-1755-49F8-B07F-DD60FDB099D9}" srcOrd="0" destOrd="0" presId="urn:microsoft.com/office/officeart/2005/8/layout/vProcess5"/>
    <dgm:cxn modelId="{911B67CD-D5CF-4189-BF85-79DA642C4C03}" type="presOf" srcId="{16780C3C-7C41-4F16-8A3E-4936B8E1C5A7}" destId="{F6A26DD6-CDA6-45E1-9510-2D7F86FFE066}" srcOrd="0" destOrd="0" presId="urn:microsoft.com/office/officeart/2005/8/layout/vProcess5"/>
    <dgm:cxn modelId="{7E3A2799-13E5-4694-922F-DBBFFBC69D57}" type="presOf" srcId="{6306F556-D188-4C72-A884-C2904465EDBE}" destId="{3AA440AA-A316-4AC5-BDF6-CA6568753AE2}" srcOrd="0" destOrd="0" presId="urn:microsoft.com/office/officeart/2005/8/layout/vProcess5"/>
    <dgm:cxn modelId="{0418FB56-6D01-4C07-9CF8-9CB05E8B0268}" srcId="{16780C3C-7C41-4F16-8A3E-4936B8E1C5A7}" destId="{6306F556-D188-4C72-A884-C2904465EDBE}" srcOrd="0" destOrd="0" parTransId="{E6F4308D-F0FD-4A2B-B8B8-302BAF6FF871}" sibTransId="{FDB5853C-7D2D-4288-A535-43C5287B8B6B}"/>
    <dgm:cxn modelId="{933159A3-93ED-48D4-BA7D-F5BA2F1E687C}" type="presOf" srcId="{44A533CB-AAEC-46DD-AAA0-0949C97FC88D}" destId="{503D9274-5B66-4541-9104-5440425D53A7}" srcOrd="0" destOrd="0" presId="urn:microsoft.com/office/officeart/2005/8/layout/vProcess5"/>
    <dgm:cxn modelId="{3405B4ED-77B8-4ABF-BE35-B67D95523214}" type="presOf" srcId="{44A533CB-AAEC-46DD-AAA0-0949C97FC88D}" destId="{B55B90FC-6D90-4A2E-8B69-F1C47F7A84B2}" srcOrd="1" destOrd="0" presId="urn:microsoft.com/office/officeart/2005/8/layout/vProcess5"/>
    <dgm:cxn modelId="{7BC95A37-3789-4E34-BCA3-A10665EC6CD8}" type="presParOf" srcId="{F6A26DD6-CDA6-45E1-9510-2D7F86FFE066}" destId="{7ABC7BA3-8A63-4BE1-BBE7-407EDE5EEC51}" srcOrd="0" destOrd="0" presId="urn:microsoft.com/office/officeart/2005/8/layout/vProcess5"/>
    <dgm:cxn modelId="{7C270B72-CC51-4329-AC24-1A55CFDA4D00}" type="presParOf" srcId="{F6A26DD6-CDA6-45E1-9510-2D7F86FFE066}" destId="{3AA440AA-A316-4AC5-BDF6-CA6568753AE2}" srcOrd="1" destOrd="0" presId="urn:microsoft.com/office/officeart/2005/8/layout/vProcess5"/>
    <dgm:cxn modelId="{7AB5D834-B24E-4865-BBBD-6FC2CF02AA2B}" type="presParOf" srcId="{F6A26DD6-CDA6-45E1-9510-2D7F86FFE066}" destId="{503D9274-5B66-4541-9104-5440425D53A7}" srcOrd="2" destOrd="0" presId="urn:microsoft.com/office/officeart/2005/8/layout/vProcess5"/>
    <dgm:cxn modelId="{F3DB3FBB-B854-41C7-85B3-5B6962B45448}" type="presParOf" srcId="{F6A26DD6-CDA6-45E1-9510-2D7F86FFE066}" destId="{FEA4EF32-F183-4B82-A694-9F301511BDCC}" srcOrd="3" destOrd="0" presId="urn:microsoft.com/office/officeart/2005/8/layout/vProcess5"/>
    <dgm:cxn modelId="{4910D463-22E6-499C-857B-9F2689B837D1}" type="presParOf" srcId="{F6A26DD6-CDA6-45E1-9510-2D7F86FFE066}" destId="{BF93700D-80EC-4C6D-AE49-DAC154BC3482}" srcOrd="4" destOrd="0" presId="urn:microsoft.com/office/officeart/2005/8/layout/vProcess5"/>
    <dgm:cxn modelId="{54969295-0981-426B-AB86-CCEC30D6FC27}" type="presParOf" srcId="{F6A26DD6-CDA6-45E1-9510-2D7F86FFE066}" destId="{8AB0D306-1755-49F8-B07F-DD60FDB099D9}" srcOrd="5" destOrd="0" presId="urn:microsoft.com/office/officeart/2005/8/layout/vProcess5"/>
    <dgm:cxn modelId="{92F624B2-A5C2-430B-B11C-64572EAB0D47}" type="presParOf" srcId="{F6A26DD6-CDA6-45E1-9510-2D7F86FFE066}" destId="{7E6DD084-A610-4997-B1D8-704DD0371F35}" srcOrd="6" destOrd="0" presId="urn:microsoft.com/office/officeart/2005/8/layout/vProcess5"/>
    <dgm:cxn modelId="{F3CB5CF1-FD8D-4023-A1EC-8321CBCA1648}" type="presParOf" srcId="{F6A26DD6-CDA6-45E1-9510-2D7F86FFE066}" destId="{B55B90FC-6D90-4A2E-8B69-F1C47F7A84B2}" srcOrd="7" destOrd="0" presId="urn:microsoft.com/office/officeart/2005/8/layout/vProcess5"/>
    <dgm:cxn modelId="{77BF16E4-7B22-42DC-90BE-9D029F7FA31D}" type="presParOf" srcId="{F6A26DD6-CDA6-45E1-9510-2D7F86FFE066}" destId="{40451809-C75D-4297-93A4-D3A0D8D22DE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C187F2-6D0D-4514-9912-6BAA3E61DE4F}">
      <dsp:nvSpPr>
        <dsp:cNvPr id="0" name=""/>
        <dsp:cNvSpPr/>
      </dsp:nvSpPr>
      <dsp:spPr>
        <a:xfrm>
          <a:off x="0" y="144781"/>
          <a:ext cx="7992887" cy="113059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Ограничения </a:t>
          </a:r>
          <a:r>
            <a:rPr lang="ru-RU" sz="2800" kern="1200" smtClean="0"/>
            <a:t>со стороны </a:t>
          </a:r>
          <a:r>
            <a:rPr lang="ru-RU" sz="2800" kern="1200" dirty="0" smtClean="0"/>
            <a:t>технологического устройства чипов флэш-памяти.</a:t>
          </a:r>
          <a:endParaRPr lang="ru-RU" sz="2800" kern="1200" dirty="0"/>
        </a:p>
      </dsp:txBody>
      <dsp:txXfrm>
        <a:off x="55191" y="199972"/>
        <a:ext cx="7882505" cy="1020209"/>
      </dsp:txXfrm>
    </dsp:sp>
    <dsp:sp modelId="{8C7448A9-11CF-41ED-9F73-AE85C0816CD7}">
      <dsp:nvSpPr>
        <dsp:cNvPr id="0" name=""/>
        <dsp:cNvSpPr/>
      </dsp:nvSpPr>
      <dsp:spPr>
        <a:xfrm>
          <a:off x="0" y="1275373"/>
          <a:ext cx="7992887" cy="957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774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Ограниченное количество циклов перезаписи</a:t>
          </a:r>
          <a:r>
            <a:rPr lang="en-US" sz="2200" kern="1200" dirty="0" smtClean="0"/>
            <a:t>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Запись осуществляется только на заранее стертые ячейки.</a:t>
          </a:r>
          <a:endParaRPr lang="ru-RU" sz="2200" kern="1200" dirty="0"/>
        </a:p>
      </dsp:txBody>
      <dsp:txXfrm>
        <a:off x="0" y="1275373"/>
        <a:ext cx="7992887" cy="957889"/>
      </dsp:txXfrm>
    </dsp:sp>
    <dsp:sp modelId="{DBF8DD11-7E1A-4432-B192-A79C76EC16AD}">
      <dsp:nvSpPr>
        <dsp:cNvPr id="0" name=""/>
        <dsp:cNvSpPr/>
      </dsp:nvSpPr>
      <dsp:spPr>
        <a:xfrm>
          <a:off x="0" y="2233262"/>
          <a:ext cx="7992887" cy="17901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Достижение высокой плотности компоновки элементов, а также снижение стоимости устройств.</a:t>
          </a:r>
          <a:r>
            <a:rPr lang="en-US" sz="2800" kern="1200" dirty="0" smtClean="0"/>
            <a:t> NOR -&gt; NAND.</a:t>
          </a:r>
          <a:endParaRPr lang="ru-RU" sz="2800" kern="1200" dirty="0"/>
        </a:p>
      </dsp:txBody>
      <dsp:txXfrm>
        <a:off x="87385" y="2320647"/>
        <a:ext cx="7818117" cy="1615330"/>
      </dsp:txXfrm>
    </dsp:sp>
    <dsp:sp modelId="{05D9FA53-DE81-46BE-B09C-000B1520E38E}">
      <dsp:nvSpPr>
        <dsp:cNvPr id="0" name=""/>
        <dsp:cNvSpPr/>
      </dsp:nvSpPr>
      <dsp:spPr>
        <a:xfrm>
          <a:off x="0" y="4023362"/>
          <a:ext cx="7992887" cy="1016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774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Запись и чтение блоками размером </a:t>
          </a:r>
          <a:r>
            <a:rPr lang="ru-RU" sz="2200" kern="1200" dirty="0" smtClean="0">
              <a:latin typeface="Calibri"/>
              <a:cs typeface="Calibri"/>
            </a:rPr>
            <a:t>≈</a:t>
          </a:r>
          <a:r>
            <a:rPr lang="en-US" sz="2200" kern="1200" dirty="0" smtClean="0">
              <a:latin typeface="Calibri"/>
              <a:cs typeface="Calibri"/>
            </a:rPr>
            <a:t> </a:t>
          </a:r>
          <a:r>
            <a:rPr lang="ru-RU" sz="2200" kern="1200" dirty="0" smtClean="0"/>
            <a:t>4 кбайт</a:t>
          </a:r>
          <a:r>
            <a:rPr lang="en-US" sz="2200" kern="1200" dirty="0" smtClean="0"/>
            <a:t>;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/>
            <a:t>Стирание блоками размером </a:t>
          </a:r>
          <a:r>
            <a:rPr lang="ru-RU" sz="2200" kern="1200" dirty="0" smtClean="0">
              <a:latin typeface="Calibri"/>
              <a:cs typeface="Calibri"/>
            </a:rPr>
            <a:t>≈</a:t>
          </a:r>
          <a:r>
            <a:rPr lang="ru-RU" sz="2200" kern="1200" dirty="0" smtClean="0"/>
            <a:t> 128 кбайт.</a:t>
          </a:r>
          <a:endParaRPr lang="ru-RU" sz="2200" kern="1200" dirty="0"/>
        </a:p>
      </dsp:txBody>
      <dsp:txXfrm>
        <a:off x="0" y="4023362"/>
        <a:ext cx="7992887" cy="10164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877BD6-5BED-4F89-B126-DD9659BC6C6F}">
      <dsp:nvSpPr>
        <dsp:cNvPr id="0" name=""/>
        <dsp:cNvSpPr/>
      </dsp:nvSpPr>
      <dsp:spPr>
        <a:xfrm>
          <a:off x="0" y="178793"/>
          <a:ext cx="8136904" cy="15876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1514" tIns="583184" rIns="631514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ранее не было необходимости, поэтому такой информации нет</a:t>
          </a:r>
          <a:endParaRPr lang="ru-RU" sz="2800" kern="1200" dirty="0"/>
        </a:p>
      </dsp:txBody>
      <dsp:txXfrm>
        <a:off x="0" y="178793"/>
        <a:ext cx="8136904" cy="1587600"/>
      </dsp:txXfrm>
    </dsp:sp>
    <dsp:sp modelId="{ED8DB934-8E14-40DB-BBF7-D9A87093CBB5}">
      <dsp:nvSpPr>
        <dsp:cNvPr id="0" name=""/>
        <dsp:cNvSpPr/>
      </dsp:nvSpPr>
      <dsp:spPr>
        <a:xfrm>
          <a:off x="406845" y="1975"/>
          <a:ext cx="5660461" cy="5900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Проблема</a:t>
          </a:r>
          <a:endParaRPr lang="ru-RU" sz="2800" kern="1200" dirty="0"/>
        </a:p>
      </dsp:txBody>
      <dsp:txXfrm>
        <a:off x="435651" y="30781"/>
        <a:ext cx="5602849" cy="532485"/>
      </dsp:txXfrm>
    </dsp:sp>
    <dsp:sp modelId="{508E9F93-6395-4B8E-97F6-425C4273ADB9}">
      <dsp:nvSpPr>
        <dsp:cNvPr id="0" name=""/>
        <dsp:cNvSpPr/>
      </dsp:nvSpPr>
      <dsp:spPr>
        <a:xfrm>
          <a:off x="0" y="1973964"/>
          <a:ext cx="8136904" cy="19845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1514" tIns="583184" rIns="631514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введение в интерфейс обмена с накопителем операции освобождения неиспользуемых блоков памяти </a:t>
          </a:r>
          <a:r>
            <a:rPr lang="en-US" sz="2800" kern="1200" dirty="0" smtClean="0"/>
            <a:t>TRIM.</a:t>
          </a:r>
          <a:endParaRPr lang="ru-RU" sz="2800" kern="1200" dirty="0"/>
        </a:p>
      </dsp:txBody>
      <dsp:txXfrm>
        <a:off x="0" y="1973964"/>
        <a:ext cx="8136904" cy="1984500"/>
      </dsp:txXfrm>
    </dsp:sp>
    <dsp:sp modelId="{A2A3373A-7B1B-4090-BC38-D08874EAF515}">
      <dsp:nvSpPr>
        <dsp:cNvPr id="0" name=""/>
        <dsp:cNvSpPr/>
      </dsp:nvSpPr>
      <dsp:spPr>
        <a:xfrm>
          <a:off x="406845" y="1917593"/>
          <a:ext cx="5660461" cy="46965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Выход</a:t>
          </a:r>
          <a:endParaRPr lang="ru-RU" sz="2800" kern="1200" dirty="0"/>
        </a:p>
      </dsp:txBody>
      <dsp:txXfrm>
        <a:off x="429771" y="1940519"/>
        <a:ext cx="5614609" cy="4237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A440AA-A316-4AC5-BDF6-CA6568753AE2}">
      <dsp:nvSpPr>
        <dsp:cNvPr id="0" name=""/>
        <dsp:cNvSpPr/>
      </dsp:nvSpPr>
      <dsp:spPr>
        <a:xfrm>
          <a:off x="0" y="14400"/>
          <a:ext cx="6855161" cy="8064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Чтение и запись блока данных при произвольном доступе к диску одинакова(</a:t>
          </a:r>
          <a:r>
            <a:rPr lang="en-US" sz="2000" kern="1200" dirty="0" smtClean="0"/>
            <a:t>HDD</a:t>
          </a:r>
          <a:r>
            <a:rPr lang="ru-RU" sz="2000" kern="1200" dirty="0" smtClean="0"/>
            <a:t>).</a:t>
          </a:r>
          <a:endParaRPr lang="ru-RU" sz="2000" kern="1200" dirty="0"/>
        </a:p>
      </dsp:txBody>
      <dsp:txXfrm>
        <a:off x="23621" y="38021"/>
        <a:ext cx="5749747" cy="759249"/>
      </dsp:txXfrm>
    </dsp:sp>
    <dsp:sp modelId="{503D9274-5B66-4541-9104-5440425D53A7}">
      <dsp:nvSpPr>
        <dsp:cNvPr id="0" name=""/>
        <dsp:cNvSpPr/>
      </dsp:nvSpPr>
      <dsp:spPr>
        <a:xfrm>
          <a:off x="648054" y="1036919"/>
          <a:ext cx="6855161" cy="83529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Уменьшение количества обменов с диском приведет к требуемому результату.</a:t>
          </a:r>
          <a:endParaRPr lang="ru-RU" sz="2000" kern="1200" dirty="0"/>
        </a:p>
      </dsp:txBody>
      <dsp:txXfrm>
        <a:off x="672519" y="1061384"/>
        <a:ext cx="5527369" cy="786367"/>
      </dsp:txXfrm>
    </dsp:sp>
    <dsp:sp modelId="{FEA4EF32-F183-4B82-A694-9F301511BDCC}">
      <dsp:nvSpPr>
        <dsp:cNvPr id="0" name=""/>
        <dsp:cNvSpPr/>
      </dsp:nvSpPr>
      <dsp:spPr>
        <a:xfrm>
          <a:off x="1209734" y="2117034"/>
          <a:ext cx="6855161" cy="14401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Необходимо выталкивать те страницы, которые дольше всего не будут использоваться в будущем. (Алгоритм </a:t>
          </a:r>
          <a:r>
            <a:rPr lang="ru-RU" sz="2000" kern="1200" dirty="0" err="1" smtClean="0">
              <a:solidFill>
                <a:schemeClr val="bg1"/>
              </a:solidFill>
            </a:rPr>
            <a:t>Белади</a:t>
          </a:r>
          <a:r>
            <a:rPr lang="ru-RU" sz="2000" kern="1200" dirty="0" smtClean="0">
              <a:solidFill>
                <a:schemeClr val="bg1"/>
              </a:solidFill>
            </a:rPr>
            <a:t>, </a:t>
          </a:r>
          <a:r>
            <a:rPr lang="en-US" sz="2000" kern="1200" dirty="0" smtClean="0">
              <a:solidFill>
                <a:schemeClr val="bg1"/>
              </a:solidFill>
            </a:rPr>
            <a:t>LRU</a:t>
          </a:r>
          <a:r>
            <a:rPr lang="ru-RU" sz="2000" kern="1200" dirty="0" smtClean="0">
              <a:solidFill>
                <a:schemeClr val="bg1"/>
              </a:solidFill>
            </a:rPr>
            <a:t>, </a:t>
          </a:r>
          <a:r>
            <a:rPr lang="en-US" sz="2000" kern="1200" dirty="0" smtClean="0">
              <a:solidFill>
                <a:schemeClr val="bg1"/>
              </a:solidFill>
            </a:rPr>
            <a:t>LFU,</a:t>
          </a:r>
          <a:r>
            <a:rPr lang="ru-RU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GCLOCK,etc</a:t>
          </a:r>
          <a:r>
            <a:rPr lang="ru-RU" sz="2000" kern="1200" dirty="0" smtClean="0">
              <a:solidFill>
                <a:schemeClr val="bg1"/>
              </a:solidFill>
            </a:rPr>
            <a:t>.</a:t>
          </a:r>
          <a:r>
            <a:rPr lang="ru-RU" sz="2000" kern="1200" dirty="0" smtClean="0"/>
            <a:t>)</a:t>
          </a:r>
          <a:endParaRPr lang="ru-RU" sz="2000" kern="1200" dirty="0"/>
        </a:p>
      </dsp:txBody>
      <dsp:txXfrm>
        <a:off x="1251915" y="2159215"/>
        <a:ext cx="5491937" cy="1355799"/>
      </dsp:txXfrm>
    </dsp:sp>
    <dsp:sp modelId="{BF93700D-80EC-4C6D-AE49-DAC154BC3482}">
      <dsp:nvSpPr>
        <dsp:cNvPr id="0" name=""/>
        <dsp:cNvSpPr/>
      </dsp:nvSpPr>
      <dsp:spPr>
        <a:xfrm>
          <a:off x="6181166" y="685515"/>
          <a:ext cx="673994" cy="67399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6332815" y="685515"/>
        <a:ext cx="370696" cy="507180"/>
      </dsp:txXfrm>
    </dsp:sp>
    <dsp:sp modelId="{8AB0D306-1755-49F8-B07F-DD60FDB099D9}">
      <dsp:nvSpPr>
        <dsp:cNvPr id="0" name=""/>
        <dsp:cNvSpPr/>
      </dsp:nvSpPr>
      <dsp:spPr>
        <a:xfrm>
          <a:off x="6786033" y="1888337"/>
          <a:ext cx="673994" cy="67399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6937682" y="1888337"/>
        <a:ext cx="370696" cy="507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DE854-FE88-455B-B0DF-10D027210FCF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7EDC4-7165-407B-A2D6-BA155F272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515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B72A6-3C85-467D-9321-0F1502CB1FEF}" type="datetimeFigureOut">
              <a:rPr lang="ru-RU" smtClean="0"/>
              <a:t>07.12.2012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E08D0-653F-47CD-8CCF-B5D732AA4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4941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237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237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846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758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6493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4592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93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DA8B-3EA6-43AA-9DE8-00529E71168A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78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844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D68-6689-4259-8850-26E9F1B8F588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06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D05A-4A17-49BC-A92F-5730DF7C5678}" type="datetime10">
              <a:rPr lang="ru-RU" smtClean="0"/>
              <a:t>11:38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68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E806F-CB40-482B-8261-9472C50C0B5E}" type="datetime10">
              <a:rPr lang="ru-RU" smtClean="0"/>
              <a:t>11:38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509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EB36-4952-4CAB-A00A-09845B466891}" type="datetime10">
              <a:rPr lang="ru-RU" smtClean="0"/>
              <a:t>11:38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58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1CDA2-AA77-42FD-AC74-6918D5ADB566}" type="datetime10">
              <a:rPr lang="ru-RU" smtClean="0"/>
              <a:t>11:38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785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3144-10F5-4B15-BA95-2A30561E2600}" type="datetime10">
              <a:rPr lang="ru-RU" smtClean="0"/>
              <a:t>11:38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3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1341-201D-4766-BB76-EC0F456AC7AC}" type="datetime10">
              <a:rPr lang="ru-RU" smtClean="0"/>
              <a:t>11:38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964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2CE1A-838C-4EE1-80B0-AF868D4A221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94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808E-3606-432F-98F9-8B1B5BB4D59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76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BC28C-1B08-478F-A0CF-7C2221D5A09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5232C-A354-4C00-97A9-8B2D694AF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23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txBody>
          <a:bodyPr>
            <a:normAutofit/>
          </a:bodyPr>
          <a:lstStyle/>
          <a:p>
            <a:r>
              <a:rPr lang="ru-RU" dirty="0"/>
              <a:t>Алгоритмы управления буферным пулом СУБД </a:t>
            </a:r>
            <a:r>
              <a:rPr lang="ru-RU" dirty="0" smtClean="0"/>
              <a:t>при </a:t>
            </a:r>
            <a:r>
              <a:rPr lang="ru-RU" dirty="0"/>
              <a:t>работе с флэш-накопителями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3861048"/>
            <a:ext cx="6400800" cy="982960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solidFill>
                  <a:schemeClr val="tx1"/>
                </a:solidFill>
              </a:rPr>
              <a:t>Аспирант 1 </a:t>
            </a:r>
            <a:r>
              <a:rPr lang="ru-RU" sz="2400" dirty="0" smtClean="0">
                <a:solidFill>
                  <a:schemeClr val="tx1"/>
                </a:solidFill>
              </a:rPr>
              <a:t>года обучения ИСП РАН 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Прохоров Андрей Анатольевич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9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363272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000" dirty="0" smtClean="0"/>
              <a:t>Флэш-память </a:t>
            </a:r>
          </a:p>
          <a:p>
            <a:pPr marL="914400" lvl="1" indent="-514350">
              <a:buFont typeface="+mj-lt"/>
              <a:buAutoNum type="arabicPeriod"/>
            </a:pPr>
            <a:r>
              <a:rPr lang="ru-RU" sz="2600" dirty="0" smtClean="0"/>
              <a:t>Физическое устройство</a:t>
            </a:r>
          </a:p>
          <a:p>
            <a:pPr marL="914400" lvl="1" indent="-514350">
              <a:buFont typeface="+mj-lt"/>
              <a:buAutoNum type="arabicPeriod"/>
            </a:pPr>
            <a:r>
              <a:rPr lang="ru-RU" sz="2600" dirty="0" smtClean="0"/>
              <a:t>Особенности работы</a:t>
            </a:r>
          </a:p>
          <a:p>
            <a:pPr marL="914400" lvl="1" indent="-514350">
              <a:buFont typeface="+mj-lt"/>
              <a:buAutoNum type="arabicPeriod"/>
            </a:pPr>
            <a:r>
              <a:rPr lang="ru-RU" sz="2600" dirty="0" smtClean="0"/>
              <a:t>Технические характеристики </a:t>
            </a:r>
            <a:r>
              <a:rPr lang="en-US" sz="2600" dirty="0" smtClean="0"/>
              <a:t>SSD</a:t>
            </a:r>
            <a:endParaRPr lang="ru-RU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3000" dirty="0" smtClean="0"/>
              <a:t>Буферный пул СУБД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dirty="0" smtClean="0"/>
              <a:t>Алгоритмы управления буферным пулом СУБД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CFDC – Clean-First Dirty-Clustered</a:t>
            </a:r>
            <a:r>
              <a:rPr lang="ru-RU" dirty="0" smtClean="0"/>
              <a:t> </a:t>
            </a:r>
          </a:p>
          <a:p>
            <a:pPr marL="1314450" lvl="2" indent="-514350"/>
            <a:r>
              <a:rPr lang="ru-RU" dirty="0" smtClean="0"/>
              <a:t>Кластерная запись</a:t>
            </a:r>
            <a:endParaRPr lang="en-US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SAWC </a:t>
            </a:r>
            <a:r>
              <a:rPr lang="en-US" dirty="0"/>
              <a:t>– </a:t>
            </a:r>
            <a:r>
              <a:rPr lang="en-US" dirty="0" smtClean="0"/>
              <a:t>Self </a:t>
            </a:r>
            <a:r>
              <a:rPr lang="en-US" dirty="0"/>
              <a:t>Adaptive with Write </a:t>
            </a:r>
            <a:r>
              <a:rPr lang="en-US" dirty="0" smtClean="0"/>
              <a:t>Clustering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FD-Buffer – Flash Disk Buffer</a:t>
            </a:r>
            <a:endParaRPr lang="ru-RU" dirty="0" smtClean="0"/>
          </a:p>
          <a:p>
            <a:pPr marL="1314450" lvl="2" indent="-514350"/>
            <a:r>
              <a:rPr lang="ru-RU" dirty="0" smtClean="0"/>
              <a:t>Подсчет вероятностей промахов для вложенных буферов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 smtClean="0"/>
          </a:p>
          <a:p>
            <a:pPr marL="914400" lvl="1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9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Физическое устройство </a:t>
            </a:r>
            <a:br>
              <a:rPr lang="ru-RU" dirty="0" smtClean="0"/>
            </a:br>
            <a:r>
              <a:rPr lang="ru-RU" dirty="0" smtClean="0"/>
              <a:t>флэш</a:t>
            </a:r>
            <a:r>
              <a:rPr lang="en-US" dirty="0" smtClean="0"/>
              <a:t>-</a:t>
            </a:r>
            <a:r>
              <a:rPr lang="ru-RU" dirty="0" smtClean="0"/>
              <a:t>памяти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Ячейка хранения данных – </a:t>
            </a:r>
          </a:p>
          <a:p>
            <a:pPr marL="0" indent="0">
              <a:buNone/>
            </a:pPr>
            <a:r>
              <a:rPr lang="ru-RU" dirty="0" smtClean="0"/>
              <a:t>транзистор с плавающим </a:t>
            </a:r>
          </a:p>
          <a:p>
            <a:pPr marL="0" indent="0">
              <a:buNone/>
            </a:pPr>
            <a:r>
              <a:rPr lang="ru-RU" dirty="0" smtClean="0"/>
              <a:t>затвором.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Разработана - </a:t>
            </a:r>
            <a:r>
              <a:rPr lang="en-US" dirty="0"/>
              <a:t> </a:t>
            </a:r>
            <a:r>
              <a:rPr lang="en-US" dirty="0" smtClean="0"/>
              <a:t>Toshiba </a:t>
            </a:r>
            <a:r>
              <a:rPr lang="ru-RU" dirty="0" smtClean="0"/>
              <a:t>1984 год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+   ячейка хранения – только 1 транзистор</a:t>
            </a:r>
          </a:p>
          <a:p>
            <a:pPr marL="0" indent="0">
              <a:buNone/>
            </a:pPr>
            <a:r>
              <a:rPr lang="ru-RU" dirty="0" smtClean="0"/>
              <a:t>–   ограничение циклов перезаписи 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3</a:t>
            </a:fld>
            <a:endParaRPr lang="ru-RU"/>
          </a:p>
        </p:txBody>
      </p:sp>
      <p:pic>
        <p:nvPicPr>
          <p:cNvPr id="1026" name="Picture 2" descr="C:\Users\HomeMaster\Desktop\ArticleProkhorov\floating-gat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28800"/>
            <a:ext cx="2304256" cy="221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60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Разновидности флэш-памяти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По количеству бит на одну ячейку памяти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SLC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– 1 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бит,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MLC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– 2 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бит</a:t>
            </a:r>
            <a:r>
              <a:rPr lang="ru-RU" dirty="0">
                <a:latin typeface="Consolas" pitchFamily="49" charset="0"/>
                <a:cs typeface="Consolas" pitchFamily="49" charset="0"/>
              </a:rPr>
              <a:t>а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,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TLC 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– 3 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бита.</a:t>
            </a:r>
          </a:p>
          <a:p>
            <a:pPr marL="0" indent="0">
              <a:buNone/>
            </a:pPr>
            <a:r>
              <a:rPr lang="ru-RU" dirty="0" smtClean="0">
                <a:latin typeface="+mj-lt"/>
                <a:cs typeface="Consolas" pitchFamily="49" charset="0"/>
              </a:rPr>
              <a:t>По способу организации ячеек в чипе</a:t>
            </a: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NOR  </a:t>
            </a:r>
            <a:r>
              <a:rPr lang="en-US" dirty="0">
                <a:latin typeface="Consolas" pitchFamily="49" charset="0"/>
                <a:cs typeface="Consolas" pitchFamily="49" charset="0"/>
              </a:rPr>
              <a:t>–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Not Or,</a:t>
            </a:r>
            <a:endParaRPr lang="en-US" dirty="0">
              <a:latin typeface="Consolas" pitchFamily="49" charset="0"/>
              <a:cs typeface="Consolas" pitchFamily="49" charset="0"/>
            </a:endParaRPr>
          </a:p>
          <a:p>
            <a:r>
              <a:rPr lang="en-US" dirty="0" smtClean="0">
                <a:latin typeface="Consolas" pitchFamily="49" charset="0"/>
                <a:cs typeface="Consolas" pitchFamily="49" charset="0"/>
              </a:rPr>
              <a:t>NAND – Not And.</a:t>
            </a:r>
          </a:p>
          <a:p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itchFamily="49" charset="0"/>
                <a:cs typeface="Consolas" pitchFamily="49" charset="0"/>
              </a:rPr>
              <a:t>SSD </a:t>
            </a:r>
            <a:r>
              <a:rPr lang="ru-RU" dirty="0">
                <a:latin typeface="Consolas" pitchFamily="49" charset="0"/>
                <a:cs typeface="Consolas" pitchFamily="49" charset="0"/>
              </a:rPr>
              <a:t>сегодня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= MLC + NAND.</a:t>
            </a:r>
            <a:endParaRPr lang="ru-RU" dirty="0">
              <a:latin typeface="Consolas" pitchFamily="49" charset="0"/>
              <a:cs typeface="Consolas" pitchFamily="49" charset="0"/>
            </a:endParaRPr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20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Устройство </a:t>
            </a:r>
            <a:r>
              <a:rPr lang="en-US" dirty="0" smtClean="0"/>
              <a:t>SSD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r>
              <a:rPr lang="en-US" i="1" dirty="0"/>
              <a:t> </a:t>
            </a:r>
            <a:r>
              <a:rPr lang="en-US" dirty="0"/>
              <a:t>S</a:t>
            </a:r>
            <a:r>
              <a:rPr lang="en-US" dirty="0" smtClean="0"/>
              <a:t>olid-state drive(SSD):</a:t>
            </a:r>
          </a:p>
          <a:p>
            <a:r>
              <a:rPr lang="ru-RU" dirty="0" smtClean="0"/>
              <a:t>Чипы флэш-памяти</a:t>
            </a:r>
          </a:p>
          <a:p>
            <a:r>
              <a:rPr lang="ru-RU" dirty="0" smtClean="0"/>
              <a:t>Контроллер</a:t>
            </a:r>
            <a:endParaRPr lang="en-US" dirty="0" smtClean="0"/>
          </a:p>
          <a:p>
            <a:r>
              <a:rPr lang="ru-RU" dirty="0" smtClean="0"/>
              <a:t>Чип </a:t>
            </a:r>
            <a:r>
              <a:rPr lang="en-US" dirty="0" smtClean="0"/>
              <a:t>RAM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5</a:t>
            </a:fld>
            <a:endParaRPr lang="ru-RU"/>
          </a:p>
        </p:txBody>
      </p:sp>
      <p:pic>
        <p:nvPicPr>
          <p:cNvPr id="2050" name="Picture 2" descr="C:\Users\HomeMaster\Desktop\ArticleProkhorov\floating-gat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4176464" cy="333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58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Особенности флэш-накопителей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08394779"/>
              </p:ext>
            </p:extLst>
          </p:nvPr>
        </p:nvGraphicFramePr>
        <p:xfrm>
          <a:off x="395536" y="1196752"/>
          <a:ext cx="799288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092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Перемешивание </a:t>
            </a:r>
            <a:r>
              <a:rPr lang="en-US" dirty="0" smtClean="0"/>
              <a:t>c</a:t>
            </a:r>
            <a:r>
              <a:rPr lang="ru-RU" dirty="0" smtClean="0"/>
              <a:t>одержимого накопителя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Количество циклов перезаписи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en-US" dirty="0" smtClean="0"/>
              <a:t>MLC – 10</a:t>
            </a:r>
            <a:r>
              <a:rPr lang="en-US" baseline="30000" dirty="0" smtClean="0"/>
              <a:t>4</a:t>
            </a:r>
            <a:r>
              <a:rPr lang="en-US" dirty="0" smtClean="0"/>
              <a:t>;</a:t>
            </a:r>
          </a:p>
          <a:p>
            <a:r>
              <a:rPr lang="en-US" dirty="0" smtClean="0"/>
              <a:t>SLC – 10</a:t>
            </a:r>
            <a:r>
              <a:rPr lang="en-US" baseline="30000" dirty="0" smtClean="0"/>
              <a:t>5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Распределение износа – перемешивание содержимого диска</a:t>
            </a:r>
            <a:r>
              <a:rPr lang="en-US" dirty="0" smtClean="0"/>
              <a:t>(Wear leveling).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Поддержка динамического отображения логических блоков на физические.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14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08112"/>
          </a:xfrm>
        </p:spPr>
        <p:txBody>
          <a:bodyPr/>
          <a:lstStyle/>
          <a:p>
            <a:r>
              <a:rPr lang="ru-RU" dirty="0" smtClean="0"/>
              <a:t>Асимметрия чтения и записи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Изменение нескольких </a:t>
            </a:r>
            <a:r>
              <a:rPr lang="ru-RU" dirty="0"/>
              <a:t>байт </a:t>
            </a:r>
            <a:r>
              <a:rPr lang="ru-RU" dirty="0" smtClean="0"/>
              <a:t>данных: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Считывание блока с данными </a:t>
            </a:r>
            <a:r>
              <a:rPr lang="ru-RU" dirty="0"/>
              <a:t>во внутренний </a:t>
            </a:r>
            <a:r>
              <a:rPr lang="ru-RU" dirty="0" smtClean="0"/>
              <a:t>буфер;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Модифицирование необходимых байтов;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Вычисление нового местоположения согласно алгоритму </a:t>
            </a:r>
            <a:r>
              <a:rPr lang="ru-RU" dirty="0"/>
              <a:t>перемешивания;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Стирание и перенос полезных данных </a:t>
            </a:r>
            <a:r>
              <a:rPr lang="ru-RU" dirty="0"/>
              <a:t>из нового местоположения в </a:t>
            </a:r>
            <a:r>
              <a:rPr lang="ru-RU" dirty="0" smtClean="0"/>
              <a:t>старое</a:t>
            </a:r>
            <a:r>
              <a:rPr lang="en-US" dirty="0" smtClean="0"/>
              <a:t>*;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Запись блока данных на </a:t>
            </a:r>
            <a:r>
              <a:rPr lang="ru-RU" dirty="0"/>
              <a:t>новое место</a:t>
            </a:r>
            <a:r>
              <a:rPr lang="ru-RU" dirty="0" smtClean="0"/>
              <a:t>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* Усиление записи – </a:t>
            </a:r>
            <a:r>
              <a:rPr lang="en-US" dirty="0" smtClean="0"/>
              <a:t>Write Amplification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06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ru-RU" dirty="0" smtClean="0"/>
              <a:t>Операция </a:t>
            </a:r>
            <a:r>
              <a:rPr lang="en-US" dirty="0" smtClean="0"/>
              <a:t>TRIM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Для ускорения операции записи требуется информации о пустых блоках.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594058237"/>
              </p:ext>
            </p:extLst>
          </p:nvPr>
        </p:nvGraphicFramePr>
        <p:xfrm>
          <a:off x="539552" y="2276872"/>
          <a:ext cx="8136904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755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10</a:t>
            </a:fld>
            <a:endParaRPr lang="ru-RU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Сравнение </a:t>
            </a:r>
            <a:r>
              <a:rPr lang="en-US" dirty="0" smtClean="0"/>
              <a:t>SSD</a:t>
            </a:r>
            <a:r>
              <a:rPr lang="ru-RU" dirty="0" smtClean="0"/>
              <a:t> и</a:t>
            </a:r>
            <a:r>
              <a:rPr lang="en-US" dirty="0" smtClean="0"/>
              <a:t> HDD</a:t>
            </a:r>
            <a:r>
              <a:rPr lang="ru-RU" dirty="0"/>
              <a:t> </a:t>
            </a:r>
            <a:r>
              <a:rPr lang="ru-RU" dirty="0" smtClean="0"/>
              <a:t>по основным характеристикам.</a:t>
            </a:r>
            <a:endParaRPr lang="ru-RU" dirty="0"/>
          </a:p>
        </p:txBody>
      </p:sp>
      <p:graphicFrame>
        <p:nvGraphicFramePr>
          <p:cNvPr id="1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079321"/>
              </p:ext>
            </p:extLst>
          </p:nvPr>
        </p:nvGraphicFramePr>
        <p:xfrm>
          <a:off x="438834" y="1988840"/>
          <a:ext cx="8381638" cy="3168354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5397129"/>
                <a:gridCol w="1091893"/>
                <a:gridCol w="1892616"/>
              </a:tblGrid>
              <a:tr h="4526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ХАРАКТЕРИСТИКА</a:t>
                      </a:r>
                      <a:endParaRPr lang="ru-RU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HDD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SSD</a:t>
                      </a:r>
                      <a:r>
                        <a:rPr lang="ru-RU" dirty="0" smtClean="0"/>
                        <a:t>(</a:t>
                      </a:r>
                      <a:r>
                        <a:rPr lang="en-US" dirty="0" smtClean="0"/>
                        <a:t>NAND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2622"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</a:t>
                      </a:r>
                      <a:r>
                        <a:rPr lang="ru-RU" baseline="0" dirty="0" smtClean="0"/>
                        <a:t> доступа на чтение, </a:t>
                      </a:r>
                      <a:r>
                        <a:rPr lang="ru-RU" baseline="0" dirty="0" err="1" smtClean="0"/>
                        <a:t>мс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0,1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2622"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</a:t>
                      </a:r>
                      <a:r>
                        <a:rPr lang="ru-RU" baseline="0" dirty="0" smtClean="0"/>
                        <a:t> доступа на запись, </a:t>
                      </a:r>
                      <a:r>
                        <a:rPr lang="ru-RU" baseline="0" dirty="0" err="1" smtClean="0"/>
                        <a:t>мс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0,2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26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Скорость</a:t>
                      </a:r>
                      <a:r>
                        <a:rPr lang="ru-RU" baseline="0" dirty="0" smtClean="0"/>
                        <a:t> последовательного чтения, Мбайт/с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26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Скорость</a:t>
                      </a:r>
                      <a:r>
                        <a:rPr lang="ru-RU" baseline="0" dirty="0" smtClean="0"/>
                        <a:t> последовательной записи, Мбайт/с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2622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Произвольное чтение блока</a:t>
                      </a:r>
                      <a:r>
                        <a:rPr lang="ru-RU" baseline="0" dirty="0" smtClean="0"/>
                        <a:t> в 8 Кбайт, </a:t>
                      </a:r>
                      <a:r>
                        <a:rPr lang="en-US" baseline="0" dirty="0" smtClean="0"/>
                        <a:t>QD = 32</a:t>
                      </a:r>
                      <a:r>
                        <a:rPr lang="ru-RU" baseline="0" dirty="0" smtClean="0"/>
                        <a:t>, </a:t>
                      </a:r>
                      <a:r>
                        <a:rPr lang="en-US" baseline="0" dirty="0" smtClean="0"/>
                        <a:t>IOPS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140</a:t>
                      </a:r>
                      <a:endParaRPr lang="ru-RU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26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Произвольная запись блока</a:t>
                      </a:r>
                      <a:r>
                        <a:rPr lang="ru-RU" baseline="0" dirty="0" smtClean="0"/>
                        <a:t> в 8 Кбайт, </a:t>
                      </a:r>
                      <a:r>
                        <a:rPr lang="en-US" baseline="0" dirty="0" smtClean="0"/>
                        <a:t>QD = 32</a:t>
                      </a:r>
                      <a:r>
                        <a:rPr lang="ru-RU" baseline="0" dirty="0" smtClean="0"/>
                        <a:t>,</a:t>
                      </a:r>
                      <a:r>
                        <a:rPr lang="en-US" baseline="0" dirty="0" smtClean="0"/>
                        <a:t> IOPS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5000</a:t>
                      </a:r>
                      <a:endParaRPr lang="ru-RU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89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Недостатки современных </a:t>
            </a:r>
            <a:r>
              <a:rPr lang="en-US" dirty="0" smtClean="0"/>
              <a:t>SSD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Высокая стоимость за 1 Гбайт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Сильная зависимость от алгоритмов работы контроллера, которые не раскрываются производителями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Падение производительности записи с уменьшением свободного места на носителе</a:t>
            </a:r>
            <a:r>
              <a:rPr lang="ru-RU" dirty="0"/>
              <a:t>.</a:t>
            </a:r>
            <a:endParaRPr lang="en-US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1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Достоинства современных </a:t>
            </a:r>
            <a:r>
              <a:rPr lang="en-US" dirty="0" smtClean="0"/>
              <a:t>SSD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Архивирование данных на лету</a:t>
            </a:r>
            <a:r>
              <a:rPr lang="en-US" dirty="0"/>
              <a:t>;</a:t>
            </a:r>
            <a:endParaRPr lang="ru-RU" dirty="0" smtClean="0"/>
          </a:p>
          <a:p>
            <a:r>
              <a:rPr lang="ru-RU" dirty="0" smtClean="0"/>
              <a:t>Хранение скрытого запаса ячеек памяти(до 30% от общего объема)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Параллельная и асинхронная работа с чипами памяти</a:t>
            </a:r>
            <a:r>
              <a:rPr lang="en-US" dirty="0" smtClean="0"/>
              <a:t>;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1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Буферный пул СУБД.</a:t>
            </a:r>
            <a:br>
              <a:rPr lang="ru-RU" dirty="0" smtClean="0"/>
            </a:br>
            <a:r>
              <a:rPr lang="ru-RU" dirty="0" smtClean="0"/>
              <a:t>Кэширование данных в </a:t>
            </a:r>
            <a:r>
              <a:rPr lang="en-US" dirty="0" smtClean="0"/>
              <a:t>RAM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310" y="1681779"/>
            <a:ext cx="8229600" cy="4555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Скорость произвольного доступа к данным</a:t>
            </a:r>
            <a:r>
              <a:rPr lang="en-US" sz="2800" dirty="0" smtClean="0"/>
              <a:t>:</a:t>
            </a:r>
            <a:endParaRPr lang="ru-RU" sz="2800" dirty="0" smtClean="0"/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4582-A171-4FAD-951F-452B70184A82}" type="datetime10">
              <a:rPr lang="ru-RU" smtClean="0"/>
              <a:t>11:38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13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941981"/>
              </p:ext>
            </p:extLst>
          </p:nvPr>
        </p:nvGraphicFramePr>
        <p:xfrm>
          <a:off x="467544" y="2564903"/>
          <a:ext cx="7920880" cy="28803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960440"/>
                <a:gridCol w="3960440"/>
              </a:tblGrid>
              <a:tr h="82545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Носитель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Скорость</a:t>
                      </a:r>
                      <a:endParaRPr lang="ru-RU" sz="2800" dirty="0"/>
                    </a:p>
                  </a:txBody>
                  <a:tcPr/>
                </a:tc>
              </a:tr>
              <a:tr h="68495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HDD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0,5 Мбайт/с</a:t>
                      </a:r>
                      <a:endParaRPr lang="ru-RU" sz="2800" dirty="0"/>
                    </a:p>
                  </a:txBody>
                  <a:tcPr/>
                </a:tc>
              </a:tr>
              <a:tr h="68495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SSD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20 </a:t>
                      </a:r>
                      <a:r>
                        <a:rPr lang="ru-RU" sz="2800" dirty="0" smtClean="0"/>
                        <a:t>Мбайт/с</a:t>
                      </a:r>
                      <a:endParaRPr lang="ru-RU" sz="2800" dirty="0"/>
                    </a:p>
                  </a:txBody>
                  <a:tcPr/>
                </a:tc>
              </a:tr>
              <a:tr h="68495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RAM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 Гбайт/с.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75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Буферный пул СУБД.</a:t>
            </a:r>
            <a:br>
              <a:rPr lang="ru-RU" dirty="0" smtClean="0"/>
            </a:br>
            <a:r>
              <a:rPr lang="ru-RU" dirty="0" smtClean="0"/>
              <a:t>Страничная организация памяти.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310" y="1681779"/>
            <a:ext cx="8229600" cy="1936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СУБД отображает часть страниц данных БД из постоянной памяти в основную(буферный пул).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4582-A171-4FAD-951F-452B70184A82}" type="datetime10">
              <a:rPr lang="ru-RU" smtClean="0"/>
              <a:t>11:38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14</a:t>
            </a:fld>
            <a:endParaRPr lang="ru-RU" dirty="0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652418" y="5410990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1199957" y="5410990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747743" y="5410990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295282" y="5410990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842270" y="5410990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3379917" y="5410990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4870333" y="5410990"/>
            <a:ext cx="630770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n-5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5501103" y="5410990"/>
            <a:ext cx="616205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n-4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6117308" y="5410990"/>
            <a:ext cx="633257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n-3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6750565" y="5411567"/>
            <a:ext cx="648073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n-2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7398638" y="5411568"/>
            <a:ext cx="613360" cy="288031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n-1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Блок-схема: процесс 23"/>
          <p:cNvSpPr/>
          <p:nvPr/>
        </p:nvSpPr>
        <p:spPr>
          <a:xfrm>
            <a:off x="8011997" y="5411568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ятиугольник 33"/>
          <p:cNvSpPr/>
          <p:nvPr/>
        </p:nvSpPr>
        <p:spPr>
          <a:xfrm>
            <a:off x="3927456" y="5410990"/>
            <a:ext cx="273770" cy="288032"/>
          </a:xfrm>
          <a:prstGeom prst="homePlat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endParaRPr lang="ru-RU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4589345" y="5410990"/>
            <a:ext cx="280988" cy="288032"/>
          </a:xfrm>
          <a:custGeom>
            <a:avLst/>
            <a:gdLst>
              <a:gd name="connsiteX0" fmla="*/ 0 w 280988"/>
              <a:gd name="connsiteY0" fmla="*/ 4762 h 361950"/>
              <a:gd name="connsiteX1" fmla="*/ 140494 w 280988"/>
              <a:gd name="connsiteY1" fmla="*/ 183356 h 361950"/>
              <a:gd name="connsiteX2" fmla="*/ 4763 w 280988"/>
              <a:gd name="connsiteY2" fmla="*/ 361950 h 361950"/>
              <a:gd name="connsiteX3" fmla="*/ 280988 w 280988"/>
              <a:gd name="connsiteY3" fmla="*/ 361950 h 361950"/>
              <a:gd name="connsiteX4" fmla="*/ 280988 w 280988"/>
              <a:gd name="connsiteY4" fmla="*/ 0 h 361950"/>
              <a:gd name="connsiteX5" fmla="*/ 0 w 280988"/>
              <a:gd name="connsiteY5" fmla="*/ 4762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988" h="361950">
                <a:moveTo>
                  <a:pt x="0" y="4762"/>
                </a:moveTo>
                <a:lnTo>
                  <a:pt x="140494" y="183356"/>
                </a:lnTo>
                <a:lnTo>
                  <a:pt x="4763" y="361950"/>
                </a:lnTo>
                <a:lnTo>
                  <a:pt x="280988" y="361950"/>
                </a:lnTo>
                <a:lnTo>
                  <a:pt x="280988" y="0"/>
                </a:lnTo>
                <a:lnTo>
                  <a:pt x="0" y="4762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endParaRPr lang="ru-RU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06771" y="5370917"/>
            <a:ext cx="32267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…</a:t>
            </a:r>
            <a:endParaRPr lang="ru-RU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Блок-схема: процесс 39"/>
          <p:cNvSpPr/>
          <p:nvPr/>
        </p:nvSpPr>
        <p:spPr>
          <a:xfrm>
            <a:off x="651620" y="3810768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Блок-схема: процесс 40"/>
          <p:cNvSpPr/>
          <p:nvPr/>
        </p:nvSpPr>
        <p:spPr>
          <a:xfrm>
            <a:off x="1199159" y="3810768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Блок-схема: процесс 41"/>
          <p:cNvSpPr/>
          <p:nvPr/>
        </p:nvSpPr>
        <p:spPr>
          <a:xfrm>
            <a:off x="1746945" y="3810768"/>
            <a:ext cx="547539" cy="288032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Блок-схема: процесс 42"/>
          <p:cNvSpPr/>
          <p:nvPr/>
        </p:nvSpPr>
        <p:spPr>
          <a:xfrm>
            <a:off x="2294484" y="3810768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Блок-схема: процесс 43"/>
          <p:cNvSpPr/>
          <p:nvPr/>
        </p:nvSpPr>
        <p:spPr>
          <a:xfrm>
            <a:off x="2842023" y="3810768"/>
            <a:ext cx="547539" cy="288032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Блок-схема: процесс 44"/>
          <p:cNvSpPr/>
          <p:nvPr/>
        </p:nvSpPr>
        <p:spPr>
          <a:xfrm>
            <a:off x="3389809" y="3810768"/>
            <a:ext cx="547539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…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Блок-схема: процесс 45"/>
          <p:cNvSpPr/>
          <p:nvPr/>
        </p:nvSpPr>
        <p:spPr>
          <a:xfrm>
            <a:off x="3926905" y="3810768"/>
            <a:ext cx="702538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m-2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Блок-схема: процесс 46"/>
          <p:cNvSpPr/>
          <p:nvPr/>
        </p:nvSpPr>
        <p:spPr>
          <a:xfrm>
            <a:off x="4629443" y="3810768"/>
            <a:ext cx="718787" cy="288032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120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m-1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Блок-схема: процесс 47"/>
          <p:cNvSpPr/>
          <p:nvPr/>
        </p:nvSpPr>
        <p:spPr>
          <a:xfrm>
            <a:off x="5348230" y="3810768"/>
            <a:ext cx="752970" cy="288032"/>
          </a:xfrm>
          <a:prstGeom prst="flowChart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1200" baseline="-25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0" name="Соединительная линия уступом 49"/>
          <p:cNvCxnSpPr>
            <a:stCxn id="5" idx="0"/>
            <a:endCxn id="41" idx="2"/>
          </p:cNvCxnSpPr>
          <p:nvPr/>
        </p:nvCxnSpPr>
        <p:spPr>
          <a:xfrm rot="5400000" flipH="1" flipV="1">
            <a:off x="543463" y="4481525"/>
            <a:ext cx="1312190" cy="546741"/>
          </a:xfrm>
          <a:prstGeom prst="bentConnector3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7" idx="0"/>
            <a:endCxn id="42" idx="2"/>
          </p:cNvCxnSpPr>
          <p:nvPr/>
        </p:nvCxnSpPr>
        <p:spPr>
          <a:xfrm flipH="1" flipV="1">
            <a:off x="2020715" y="4098800"/>
            <a:ext cx="798" cy="131219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оединительная линия уступом 56"/>
          <p:cNvCxnSpPr>
            <a:stCxn id="24" idx="0"/>
            <a:endCxn id="46" idx="2"/>
          </p:cNvCxnSpPr>
          <p:nvPr/>
        </p:nvCxnSpPr>
        <p:spPr>
          <a:xfrm rot="16200000" flipV="1">
            <a:off x="5625587" y="2751387"/>
            <a:ext cx="1312768" cy="4007593"/>
          </a:xfrm>
          <a:prstGeom prst="bentConnector3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920507" y="4940029"/>
            <a:ext cx="3196801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ru-RU" sz="2800" dirty="0" smtClean="0">
                <a:cs typeface="Arial" pitchFamily="34" charset="0"/>
              </a:rPr>
              <a:t>Постоянная память.</a:t>
            </a:r>
            <a:endParaRPr lang="ru-RU" sz="2800" dirty="0">
              <a:cs typeface="Arial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61932" y="3037254"/>
            <a:ext cx="503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Основная(оперативная) память.</a:t>
            </a:r>
            <a:endParaRPr lang="ru-RU" sz="2800" dirty="0"/>
          </a:p>
        </p:txBody>
      </p:sp>
      <p:cxnSp>
        <p:nvCxnSpPr>
          <p:cNvPr id="10" name="Соединительная линия уступом 9"/>
          <p:cNvCxnSpPr>
            <a:stCxn id="47" idx="0"/>
          </p:cNvCxnSpPr>
          <p:nvPr/>
        </p:nvCxnSpPr>
        <p:spPr>
          <a:xfrm rot="5400000" flipH="1" flipV="1">
            <a:off x="5786829" y="2847032"/>
            <a:ext cx="165744" cy="1761728"/>
          </a:xfrm>
          <a:prstGeom prst="bentConnector2">
            <a:avLst/>
          </a:prstGeom>
          <a:ln w="1905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59663" y="3373953"/>
            <a:ext cx="1615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“</a:t>
            </a:r>
            <a:r>
              <a:rPr lang="ru-RU" sz="2000" dirty="0" smtClean="0"/>
              <a:t>Грязные</a:t>
            </a:r>
            <a:r>
              <a:rPr lang="en-US" sz="2000" dirty="0" smtClean="0"/>
              <a:t>” </a:t>
            </a:r>
            <a:r>
              <a:rPr lang="ru-RU" sz="2000" dirty="0" smtClean="0"/>
              <a:t>страницы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0954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Буферный пул СУБД</a:t>
            </a:r>
            <a:r>
              <a:rPr lang="ru-RU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/>
              <a:t>Схема </a:t>
            </a:r>
            <a:r>
              <a:rPr lang="ru-RU" dirty="0" smtClean="0"/>
              <a:t>работы.</a:t>
            </a:r>
            <a:endParaRPr lang="ru-RU" dirty="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731AD-DE91-4256-A51A-90B66226B7FE}" type="datetime10">
              <a:rPr lang="ru-RU" smtClean="0"/>
              <a:t>11:38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15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384222" y="3275627"/>
            <a:ext cx="4032448" cy="107896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магнитный диск 4"/>
          <p:cNvSpPr/>
          <p:nvPr/>
        </p:nvSpPr>
        <p:spPr>
          <a:xfrm>
            <a:off x="2829149" y="4578877"/>
            <a:ext cx="3168352" cy="1512168"/>
          </a:xfrm>
          <a:prstGeom prst="flowChartMagneticDisk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3284322" y="1508137"/>
            <a:ext cx="2232248" cy="1224136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860386" y="1858595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СУБД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915816" y="3553499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Буферный пул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389985" y="5107516"/>
            <a:ext cx="20466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Внешний накопитель</a:t>
            </a:r>
            <a:endParaRPr lang="ru-RU" sz="2800" dirty="0"/>
          </a:p>
        </p:txBody>
      </p:sp>
      <p:sp>
        <p:nvSpPr>
          <p:cNvPr id="11" name="Дуга 10"/>
          <p:cNvSpPr/>
          <p:nvPr/>
        </p:nvSpPr>
        <p:spPr>
          <a:xfrm flipH="1">
            <a:off x="2195661" y="2120204"/>
            <a:ext cx="2088232" cy="2301681"/>
          </a:xfrm>
          <a:prstGeom prst="arc">
            <a:avLst>
              <a:gd name="adj1" fmla="val 16041812"/>
              <a:gd name="adj2" fmla="val 1702555"/>
            </a:avLst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 flipH="1">
            <a:off x="4439726" y="2120205"/>
            <a:ext cx="2088232" cy="2301681"/>
          </a:xfrm>
          <a:prstGeom prst="arc">
            <a:avLst>
              <a:gd name="adj1" fmla="val 9046333"/>
              <a:gd name="adj2" fmla="val 16212070"/>
            </a:avLst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>
            <a:stCxn id="4" idx="3"/>
          </p:cNvCxnSpPr>
          <p:nvPr/>
        </p:nvCxnSpPr>
        <p:spPr>
          <a:xfrm>
            <a:off x="2974760" y="4196580"/>
            <a:ext cx="13064" cy="594547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783072" y="4196580"/>
            <a:ext cx="13064" cy="594547"/>
          </a:xfrm>
          <a:prstGeom prst="straightConnector1">
            <a:avLst/>
          </a:prstGeom>
          <a:ln w="762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35522" y="2545196"/>
            <a:ext cx="1260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r>
              <a:rPr lang="ru-RU" dirty="0" smtClean="0"/>
              <a:t>Запрос страницы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569796" y="2545196"/>
            <a:ext cx="13145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4. </a:t>
            </a:r>
            <a:r>
              <a:rPr lang="ru-RU" dirty="0" smtClean="0"/>
              <a:t>Возврат страницы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83568" y="419658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</a:t>
            </a:r>
            <a:r>
              <a:rPr lang="ru-RU" dirty="0" smtClean="0"/>
              <a:t>Выталкивание страницы</a:t>
            </a:r>
            <a:r>
              <a:rPr lang="en-US" dirty="0" smtClean="0"/>
              <a:t> </a:t>
            </a:r>
            <a:r>
              <a:rPr lang="ru-RU" dirty="0" smtClean="0"/>
              <a:t>жертвы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521332" y="417068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 </a:t>
            </a:r>
            <a:r>
              <a:rPr lang="ru-RU" dirty="0" smtClean="0"/>
              <a:t>Считывание страницы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131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16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Алгоритмы замещения страниц.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600" dirty="0" smtClean="0"/>
              <a:t>Предположения об архитектуре СУБД.</a:t>
            </a:r>
            <a:endParaRPr lang="ru-RU" sz="3600" dirty="0"/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52528"/>
          </a:xfrm>
        </p:spPr>
        <p:txBody>
          <a:bodyPr>
            <a:normAutofit/>
          </a:bodyPr>
          <a:lstStyle/>
          <a:p>
            <a:r>
              <a:rPr lang="ru-RU" dirty="0" smtClean="0"/>
              <a:t>Фиксирование транзакций.</a:t>
            </a:r>
          </a:p>
          <a:p>
            <a:pPr marL="400050" lvl="1" indent="0">
              <a:buNone/>
            </a:pPr>
            <a:r>
              <a:rPr lang="ru-RU" dirty="0" smtClean="0"/>
              <a:t>Использование протокола журнализации </a:t>
            </a:r>
            <a:r>
              <a:rPr lang="en-US" dirty="0" smtClean="0"/>
              <a:t>WAL</a:t>
            </a:r>
            <a:r>
              <a:rPr lang="ru-RU" dirty="0" smtClean="0"/>
              <a:t> (</a:t>
            </a:r>
            <a:r>
              <a:rPr lang="en-US" dirty="0" smtClean="0"/>
              <a:t>Write Ahead Log</a:t>
            </a:r>
            <a:r>
              <a:rPr lang="ru-RU" dirty="0" smtClean="0"/>
              <a:t>) или его </a:t>
            </a:r>
            <a:r>
              <a:rPr lang="ru-RU" dirty="0"/>
              <a:t>аналогов – </a:t>
            </a:r>
            <a:r>
              <a:rPr lang="ru-RU" dirty="0" smtClean="0"/>
              <a:t>нет необходимости в выталкивании грязных страниц при завершении транзакций.</a:t>
            </a:r>
          </a:p>
          <a:p>
            <a:r>
              <a:rPr lang="ru-RU" dirty="0" smtClean="0"/>
              <a:t>Откат транзакций</a:t>
            </a:r>
            <a:r>
              <a:rPr lang="ru-RU" dirty="0"/>
              <a:t>.</a:t>
            </a:r>
            <a:endParaRPr lang="ru-RU" dirty="0" smtClean="0"/>
          </a:p>
          <a:p>
            <a:pPr marL="400050" lvl="1" indent="0">
              <a:buNone/>
            </a:pPr>
            <a:r>
              <a:rPr lang="ru-RU" dirty="0" smtClean="0"/>
              <a:t>Возможность упреждающей </a:t>
            </a:r>
            <a:r>
              <a:rPr lang="ru-RU" dirty="0"/>
              <a:t>записи – выталкивание </a:t>
            </a:r>
            <a:r>
              <a:rPr lang="ru-RU" dirty="0" smtClean="0"/>
              <a:t>грязных страниц на носитель даже при незавершенных транзакциях.</a:t>
            </a:r>
          </a:p>
        </p:txBody>
      </p:sp>
    </p:spTree>
    <p:extLst>
      <p:ext uri="{BB962C8B-B14F-4D97-AF65-F5344CB8AC3E}">
        <p14:creationId xmlns:p14="http://schemas.microsoft.com/office/powerpoint/2010/main" val="69076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Принципы замещения страниц.</a:t>
            </a:r>
            <a:br>
              <a:rPr lang="ru-RU" dirty="0" smtClean="0"/>
            </a:br>
            <a:r>
              <a:rPr lang="ru-RU" dirty="0" smtClean="0"/>
              <a:t>Классический подход.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основу классических алгоритмов замещения страниц легли следующие идеи.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A88A-E35A-4FC4-8229-894444AC93CE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17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18771016"/>
              </p:ext>
            </p:extLst>
          </p:nvPr>
        </p:nvGraphicFramePr>
        <p:xfrm>
          <a:off x="539552" y="2420888"/>
          <a:ext cx="8064896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715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Алгоритмы замещения страниц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en-US" dirty="0" smtClean="0"/>
              <a:t>CFDC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en-US" dirty="0"/>
              <a:t>Clean-First Dirty-Clustered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19256" cy="20448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Данный алгоритм разбивает буфер на 2 области.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Рабочая область – </a:t>
            </a:r>
            <a:r>
              <a:rPr lang="en-US" dirty="0" smtClean="0"/>
              <a:t>W</a:t>
            </a:r>
            <a:r>
              <a:rPr lang="ru-RU" dirty="0" smtClean="0"/>
              <a:t>. </a:t>
            </a:r>
            <a:r>
              <a:rPr lang="en-US" dirty="0" smtClean="0"/>
              <a:t>                          [</a:t>
            </a:r>
            <a:r>
              <a:rPr lang="ru-RU" dirty="0" smtClean="0"/>
              <a:t>(1- </a:t>
            </a:r>
            <a:r>
              <a:rPr lang="el-GR" dirty="0"/>
              <a:t>λ</a:t>
            </a:r>
            <a:r>
              <a:rPr lang="ru-RU" dirty="0" smtClean="0"/>
              <a:t>)</a:t>
            </a:r>
            <a:r>
              <a:rPr lang="en-US" dirty="0" smtClean="0"/>
              <a:t>×N]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Приоритетная область – </a:t>
            </a:r>
            <a:r>
              <a:rPr lang="en-US" dirty="0" smtClean="0"/>
              <a:t>P</a:t>
            </a:r>
            <a:r>
              <a:rPr lang="ru-RU" dirty="0" smtClean="0"/>
              <a:t>(претенденты на выталкивание). </a:t>
            </a:r>
            <a:r>
              <a:rPr lang="en-US" dirty="0" smtClean="0"/>
              <a:t>                                        [</a:t>
            </a:r>
            <a:r>
              <a:rPr lang="el-GR" dirty="0" smtClean="0"/>
              <a:t>λ</a:t>
            </a:r>
            <a:r>
              <a:rPr lang="en-US" dirty="0" smtClean="0"/>
              <a:t>×N]</a:t>
            </a:r>
            <a:endParaRPr lang="ru-RU" dirty="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44C92-CECD-42D9-80B1-DA25FC754B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18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02346" y="5661248"/>
            <a:ext cx="2133550" cy="28803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5661248"/>
            <a:ext cx="3312368" cy="28803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267744" y="564480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260826" y="563391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60826" y="533018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λ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209081" y="53146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1 - </a:t>
            </a:r>
            <a:r>
              <a:rPr lang="el-GR" dirty="0"/>
              <a:t>λ</a:t>
            </a:r>
            <a:endParaRPr lang="ru-RU" dirty="0"/>
          </a:p>
        </p:txBody>
      </p:sp>
      <p:pic>
        <p:nvPicPr>
          <p:cNvPr id="2050" name="Picture 2" descr="C:\Users\HomeMaster\Desktop\ArticleProkhorov\Images\CFDC-sche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77349"/>
            <a:ext cx="8496944" cy="248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06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Алгоритмы замещения страниц.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Кластерная запись.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00201"/>
            <a:ext cx="8136904" cy="1468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Для увеличения эффективности выталкивания страниц на диск их можно объединять в кластеры</a:t>
            </a:r>
            <a:r>
              <a:rPr lang="en-US" sz="2800" dirty="0" smtClean="0"/>
              <a:t> </a:t>
            </a:r>
            <a:r>
              <a:rPr lang="ru-RU" sz="2800" dirty="0" smtClean="0"/>
              <a:t>исходя из </a:t>
            </a:r>
            <a:r>
              <a:rPr lang="en-US" sz="2800" dirty="0" smtClean="0"/>
              <a:t>“</a:t>
            </a:r>
            <a:r>
              <a:rPr lang="ru-RU" sz="2800" dirty="0" smtClean="0"/>
              <a:t>территориального</a:t>
            </a:r>
            <a:r>
              <a:rPr lang="en-US" sz="2800" dirty="0" smtClean="0"/>
              <a:t>”</a:t>
            </a:r>
            <a:r>
              <a:rPr lang="ru-RU" sz="2800" dirty="0" smtClean="0"/>
              <a:t> признака.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7623-0C2F-46E2-9B0D-EE39315EECC8}" type="datetime10">
              <a:rPr lang="ru-RU" smtClean="0"/>
              <a:t>11:38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19</a:t>
            </a:fld>
            <a:endParaRPr lang="ru-RU"/>
          </a:p>
        </p:txBody>
      </p:sp>
      <p:graphicFrame>
        <p:nvGraphicFramePr>
          <p:cNvPr id="40" name="Таблица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199064"/>
              </p:ext>
            </p:extLst>
          </p:nvPr>
        </p:nvGraphicFramePr>
        <p:xfrm>
          <a:off x="935595" y="3140968"/>
          <a:ext cx="7344818" cy="76180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64986"/>
                <a:gridCol w="564986"/>
                <a:gridCol w="564986"/>
                <a:gridCol w="564986"/>
                <a:gridCol w="564986"/>
                <a:gridCol w="564986"/>
                <a:gridCol w="564986"/>
                <a:gridCol w="564986"/>
                <a:gridCol w="564986"/>
                <a:gridCol w="564986"/>
                <a:gridCol w="564986"/>
                <a:gridCol w="564986"/>
                <a:gridCol w="564986"/>
              </a:tblGrid>
              <a:tr h="252028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ru-RU" dirty="0"/>
                    </a:p>
                  </a:txBody>
                  <a:tcPr/>
                </a:tc>
              </a:tr>
              <a:tr h="396044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</a:t>
                      </a:r>
                      <a:r>
                        <a:rPr lang="en-US" dirty="0" smtClean="0"/>
                        <a:t>luster </a:t>
                      </a:r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</a:t>
                      </a:r>
                      <a:r>
                        <a:rPr lang="en-US" dirty="0" smtClean="0"/>
                        <a:t>luster 2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</a:t>
                      </a:r>
                      <a:r>
                        <a:rPr lang="en-US" dirty="0" smtClean="0"/>
                        <a:t>luster 3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414908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Использование кластерной записи приводит к уменьшению коэффициента </a:t>
            </a:r>
            <a:r>
              <a:rPr lang="en-US" sz="2400" dirty="0" smtClean="0"/>
              <a:t>“</a:t>
            </a:r>
            <a:r>
              <a:rPr lang="ru-RU" sz="2400" dirty="0" smtClean="0"/>
              <a:t>усиления записи</a:t>
            </a:r>
            <a:r>
              <a:rPr lang="en-US" sz="2400" dirty="0" smtClean="0"/>
              <a:t>”</a:t>
            </a:r>
            <a:r>
              <a:rPr lang="ru-RU" sz="2400" dirty="0" smtClean="0"/>
              <a:t>, а также увеличивает скорость выталкивания грязных страниц.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6909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Алгоритмы замещения страниц.</a:t>
            </a:r>
            <a:br>
              <a:rPr lang="ru-RU" dirty="0"/>
            </a:br>
            <a:r>
              <a:rPr lang="en-US" dirty="0"/>
              <a:t>CFDC. </a:t>
            </a:r>
            <a:r>
              <a:rPr lang="ru-RU" dirty="0" smtClean="0"/>
              <a:t>Приоритетная область</a:t>
            </a:r>
            <a:r>
              <a:rPr lang="en-US" dirty="0" smtClean="0"/>
              <a:t> </a:t>
            </a:r>
            <a:r>
              <a:rPr lang="en-US" dirty="0"/>
              <a:t>- P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7992888" cy="28083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P = {L, Q, Hash}.</a:t>
            </a:r>
          </a:p>
          <a:p>
            <a:r>
              <a:rPr lang="en-US" dirty="0" smtClean="0"/>
              <a:t>L – LRU </a:t>
            </a:r>
            <a:r>
              <a:rPr lang="ru-RU" dirty="0" smtClean="0"/>
              <a:t>список </a:t>
            </a:r>
            <a:r>
              <a:rPr lang="en-US" dirty="0" smtClean="0"/>
              <a:t>“</a:t>
            </a:r>
            <a:r>
              <a:rPr lang="ru-RU" dirty="0" smtClean="0"/>
              <a:t>чистых</a:t>
            </a:r>
            <a:r>
              <a:rPr lang="en-US" dirty="0" smtClean="0"/>
              <a:t>”</a:t>
            </a:r>
            <a:r>
              <a:rPr lang="ru-RU" dirty="0" smtClean="0"/>
              <a:t> страниц.</a:t>
            </a:r>
          </a:p>
          <a:p>
            <a:r>
              <a:rPr lang="en-US" dirty="0" smtClean="0"/>
              <a:t>Q – </a:t>
            </a:r>
            <a:r>
              <a:rPr lang="ru-RU" dirty="0" smtClean="0"/>
              <a:t>Кластеры </a:t>
            </a:r>
            <a:r>
              <a:rPr lang="en-US" dirty="0" smtClean="0"/>
              <a:t>“</a:t>
            </a:r>
            <a:r>
              <a:rPr lang="ru-RU" dirty="0" smtClean="0"/>
              <a:t>грязных</a:t>
            </a:r>
            <a:r>
              <a:rPr lang="en-US" dirty="0" smtClean="0"/>
              <a:t>”</a:t>
            </a:r>
            <a:r>
              <a:rPr lang="ru-RU" dirty="0" smtClean="0"/>
              <a:t> страниц.</a:t>
            </a:r>
            <a:endParaRPr lang="en-US" dirty="0" smtClean="0"/>
          </a:p>
          <a:p>
            <a:r>
              <a:rPr lang="en-US" dirty="0" smtClean="0"/>
              <a:t>Hash </a:t>
            </a:r>
            <a:r>
              <a:rPr lang="ru-RU" dirty="0" smtClean="0"/>
              <a:t>– распределение грязных страниц по кластерам.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P(c) – </a:t>
            </a:r>
            <a:r>
              <a:rPr lang="ru-RU" dirty="0" smtClean="0"/>
              <a:t>стоимость кластера </a:t>
            </a:r>
            <a:r>
              <a:rPr lang="en-US" dirty="0" smtClean="0"/>
              <a:t>“c”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C2FF9-C939-4B84-9B89-91743D458743}" type="datetime10">
              <a:rPr lang="ru-RU" smtClean="0"/>
              <a:t>11:38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20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60993" y="5357062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P({1},{2},{3},{4}) &lt; </a:t>
            </a:r>
            <a:r>
              <a:rPr lang="en-US" sz="2400" dirty="0"/>
              <a:t>P</a:t>
            </a:r>
            <a:r>
              <a:rPr lang="en-US" sz="2400" dirty="0" smtClean="0"/>
              <a:t>({4},{2},{1},{3}). 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1043608" y="4149080"/>
                <a:ext cx="6264696" cy="9382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ru-RU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ru-RU" sz="2400" i="1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ru-RU" sz="24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sz="2400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ru-RU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ru-RU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ru-RU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ru-RU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ru-RU" sz="2400" i="1">
                                  <a:latin typeface="Cambria Math"/>
                                </a:rPr>
                                <m:t>−1</m:t>
                              </m:r>
                            </m:sup>
                            <m:e>
                              <m:r>
                                <a:rPr lang="ru-RU" sz="2400" i="1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ru-R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ru-RU" sz="2400" i="1">
                                  <a:latin typeface="Cambria Math"/>
                                </a:rPr>
                                <m:t>− </m:t>
                              </m:r>
                              <m:sSub>
                                <m:sSubPr>
                                  <m:ctrlPr>
                                    <a:rPr lang="ru-RU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ru-RU" sz="2400" i="1">
                                      <a:latin typeface="Cambria Math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ru-RU" sz="2400" i="1">
                                  <a:latin typeface="Cambria Math"/>
                                </a:rPr>
                                <m:t>|</m:t>
                              </m:r>
                            </m:e>
                          </m:nary>
                        </m:num>
                        <m:den>
                          <m:sSup>
                            <m:sSupPr>
                              <m:ctrlPr>
                                <a:rPr lang="ru-RU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2400" i="1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ru-RU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2400" i="1">
                              <a:latin typeface="Cambria Math"/>
                            </a:rPr>
                            <m:t>×(</m:t>
                          </m:r>
                          <m:r>
                            <a:rPr lang="ru-RU" sz="2400" i="1">
                              <a:latin typeface="Cambria Math"/>
                            </a:rPr>
                            <m:t>𝑔𝑙𝑜𝑏𝑎𝑙𝑡𝑖𝑚𝑒</m:t>
                          </m:r>
                          <m:r>
                            <a:rPr lang="ru-RU" sz="2400" i="1">
                              <a:latin typeface="Cambria Math"/>
                            </a:rPr>
                            <m:t>−</m:t>
                          </m:r>
                          <m:r>
                            <a:rPr lang="ru-RU" sz="2400" i="1">
                              <a:latin typeface="Cambria Math"/>
                            </a:rPr>
                            <m:t>𝑡𝑖𝑚𝑒𝑠𝑡𝑎𝑚𝑝</m:t>
                          </m:r>
                          <m:r>
                            <a:rPr lang="ru-RU" sz="2400" i="1">
                              <a:latin typeface="Cambria Math"/>
                            </a:rPr>
                            <m:t>(</m:t>
                          </m:r>
                          <m:r>
                            <a:rPr lang="ru-RU" sz="2400" i="1">
                              <a:latin typeface="Cambria Math"/>
                            </a:rPr>
                            <m:t>𝑐</m:t>
                          </m:r>
                          <m:r>
                            <a:rPr lang="ru-RU" sz="2400" i="1">
                              <a:latin typeface="Cambria Math"/>
                            </a:rPr>
                            <m:t>)) 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149080"/>
                <a:ext cx="6264696" cy="93827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103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Алгоритмы замещения страниц.</a:t>
            </a:r>
            <a:br>
              <a:rPr lang="ru-RU" dirty="0"/>
            </a:br>
            <a:r>
              <a:rPr lang="en-US" dirty="0"/>
              <a:t>CFDC. </a:t>
            </a:r>
            <a:r>
              <a:rPr lang="ru-RU" dirty="0" smtClean="0"/>
              <a:t>Выталкивание </a:t>
            </a:r>
            <a:r>
              <a:rPr lang="ru-RU" dirty="0"/>
              <a:t>страниц из </a:t>
            </a:r>
            <a:r>
              <a:rPr lang="en-US" dirty="0"/>
              <a:t>P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первую очередь выталкиваются чистые страницы из </a:t>
            </a:r>
            <a:r>
              <a:rPr lang="en-US" dirty="0" smtClean="0"/>
              <a:t>LRU </a:t>
            </a:r>
            <a:r>
              <a:rPr lang="ru-RU" dirty="0" smtClean="0"/>
              <a:t>списка </a:t>
            </a:r>
            <a:r>
              <a:rPr lang="en-US" dirty="0" smtClean="0"/>
              <a:t>L.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Если </a:t>
            </a:r>
            <a:r>
              <a:rPr lang="en-US" dirty="0" smtClean="0"/>
              <a:t>L </a:t>
            </a:r>
            <a:r>
              <a:rPr lang="ru-RU" dirty="0" smtClean="0"/>
              <a:t>пуст, определяется наиболее приоритетный кластер.</a:t>
            </a:r>
          </a:p>
          <a:p>
            <a:pPr marL="914400" lvl="1" indent="-514350">
              <a:buFont typeface="+mj-lt"/>
              <a:buAutoNum type="arabicPeriod"/>
            </a:pPr>
            <a:r>
              <a:rPr lang="ru-RU" dirty="0" smtClean="0"/>
              <a:t>Выталкивается </a:t>
            </a:r>
            <a:r>
              <a:rPr lang="en-US" dirty="0" smtClean="0"/>
              <a:t>LRU </a:t>
            </a:r>
            <a:r>
              <a:rPr lang="ru-RU" dirty="0" smtClean="0"/>
              <a:t>страница из данного кластера.</a:t>
            </a:r>
          </a:p>
          <a:p>
            <a:pPr marL="914400" lvl="1" indent="-514350">
              <a:buFont typeface="+mj-lt"/>
              <a:buAutoNum type="arabicPeriod"/>
            </a:pPr>
            <a:r>
              <a:rPr lang="ru-RU" dirty="0" smtClean="0"/>
              <a:t>Стоимость кластера принимается равной 0.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4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Алгоритмы замещения страниц.</a:t>
            </a:r>
            <a:br>
              <a:rPr lang="ru-RU" sz="3600" dirty="0"/>
            </a:br>
            <a:r>
              <a:rPr lang="en-US" sz="3600" dirty="0"/>
              <a:t>SAWC </a:t>
            </a:r>
            <a:r>
              <a:rPr lang="en-US" sz="3600" dirty="0" smtClean="0"/>
              <a:t>(Self </a:t>
            </a:r>
            <a:r>
              <a:rPr lang="en-US" sz="3600" dirty="0"/>
              <a:t>Adaptive with Write Clustering)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075240" cy="1180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Буфер разделяется на 2 </a:t>
            </a:r>
            <a:r>
              <a:rPr lang="en-US" dirty="0" smtClean="0"/>
              <a:t>LRU </a:t>
            </a:r>
            <a:r>
              <a:rPr lang="ru-RU" dirty="0" smtClean="0"/>
              <a:t>списка, один с чистыми, а один с грязными страницами.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E1D7C-62AE-4427-8E26-59BA6322D5EC}" type="datetime10">
              <a:rPr lang="ru-RU" smtClean="0"/>
              <a:t>11:38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22</a:t>
            </a:fld>
            <a:endParaRPr lang="ru-RU"/>
          </a:p>
        </p:txBody>
      </p:sp>
      <p:pic>
        <p:nvPicPr>
          <p:cNvPr id="6" name="Picture 2" descr="C:\Users\HomeMaster\Desktop\ArticleProkhorov\Images\CASA-sche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32" y="3717032"/>
            <a:ext cx="7694552" cy="162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47664" y="2876510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Схема работы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3729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Алгоритмы замещения страниц.</a:t>
            </a:r>
            <a:br>
              <a:rPr lang="ru-RU" dirty="0"/>
            </a:br>
            <a:r>
              <a:rPr lang="en-US" dirty="0" smtClean="0"/>
              <a:t>SAWC</a:t>
            </a:r>
            <a:r>
              <a:rPr lang="ru-RU" dirty="0" smtClean="0"/>
              <a:t>. Основная идея.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А</a:t>
            </a:r>
            <a:r>
              <a:rPr lang="ru-RU" sz="2400" dirty="0" smtClean="0"/>
              <a:t>лгоритм динамически распределяет буфер между </a:t>
            </a:r>
            <a:r>
              <a:rPr lang="en-US" sz="2400" dirty="0" smtClean="0"/>
              <a:t>“</a:t>
            </a:r>
            <a:r>
              <a:rPr lang="ru-RU" sz="2400" dirty="0" smtClean="0"/>
              <a:t>чистыми</a:t>
            </a:r>
            <a:r>
              <a:rPr lang="en-US" sz="2400" dirty="0" smtClean="0"/>
              <a:t>”</a:t>
            </a:r>
            <a:r>
              <a:rPr lang="ru-RU" sz="2400" dirty="0" smtClean="0"/>
              <a:t> и </a:t>
            </a:r>
            <a:r>
              <a:rPr lang="en-US" sz="2400" dirty="0" smtClean="0"/>
              <a:t> “</a:t>
            </a:r>
            <a:r>
              <a:rPr lang="ru-RU" sz="2400" dirty="0" smtClean="0"/>
              <a:t>грязными</a:t>
            </a:r>
            <a:r>
              <a:rPr lang="en-US" sz="2400" dirty="0" smtClean="0"/>
              <a:t>”</a:t>
            </a:r>
            <a:r>
              <a:rPr lang="ru-RU" sz="2400" dirty="0"/>
              <a:t> </a:t>
            </a:r>
            <a:r>
              <a:rPr lang="ru-RU" sz="2400" dirty="0" smtClean="0"/>
              <a:t>страницами, используя нормализованную стоимость операций чтения и записи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r>
              <a:rPr lang="ru-RU" sz="2400" dirty="0" smtClean="0"/>
              <a:t>(</a:t>
            </a:r>
            <a:r>
              <a:rPr lang="en-US" sz="2400" dirty="0" smtClean="0"/>
              <a:t>C</a:t>
            </a:r>
            <a:r>
              <a:rPr lang="en-US" sz="2400" baseline="-25000" dirty="0" smtClean="0"/>
              <a:t>R </a:t>
            </a:r>
            <a:r>
              <a:rPr lang="en-US" sz="2400" dirty="0" smtClean="0"/>
              <a:t>+ </a:t>
            </a:r>
            <a:r>
              <a:rPr lang="en-US" sz="2400" dirty="0" err="1" smtClean="0"/>
              <a:t>C</a:t>
            </a:r>
            <a:r>
              <a:rPr lang="en-US" sz="2400" baseline="-25000" dirty="0" err="1" smtClean="0"/>
              <a:t>w</a:t>
            </a:r>
            <a:r>
              <a:rPr lang="ru-RU" sz="2400" baseline="-25000" dirty="0" smtClean="0"/>
              <a:t> </a:t>
            </a:r>
            <a:r>
              <a:rPr lang="en-US" sz="2400" dirty="0" smtClean="0"/>
              <a:t>= 1,C</a:t>
            </a:r>
            <a:r>
              <a:rPr lang="en-US" sz="2400" baseline="-25000" dirty="0" smtClean="0"/>
              <a:t>w </a:t>
            </a:r>
            <a:r>
              <a:rPr lang="en-US" sz="2400" dirty="0" smtClean="0"/>
              <a:t>÷ C</a:t>
            </a:r>
            <a:r>
              <a:rPr lang="en-US" sz="2400" baseline="-25000" dirty="0" smtClean="0"/>
              <a:t>R</a:t>
            </a:r>
            <a:r>
              <a:rPr lang="en-US" sz="2400" dirty="0" smtClean="0"/>
              <a:t>= cost ratio</a:t>
            </a:r>
            <a:r>
              <a:rPr lang="ru-RU" sz="2400" dirty="0" smtClean="0"/>
              <a:t>).</a:t>
            </a:r>
            <a:endParaRPr lang="ru-RU" sz="200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A27C-F1E0-4695-8651-44F590337431}" type="datetime10">
              <a:rPr lang="ru-RU" smtClean="0"/>
              <a:t>11:38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23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3501008"/>
                <a:ext cx="828092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/>
                  <a:t>Существует только 2 случая, при которых проводится настройка </a:t>
                </a:r>
                <a:r>
                  <a:rPr lang="ru-RU" sz="2400" dirty="0" smtClean="0"/>
                  <a:t>параметра </a:t>
                </a:r>
                <a:r>
                  <a:rPr lang="en-US" sz="2400" dirty="0"/>
                  <a:t>τ </a:t>
                </a:r>
                <a:r>
                  <a:rPr lang="en-US" sz="2400" dirty="0" smtClean="0"/>
                  <a:t>:</a:t>
                </a: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ru-RU" sz="2400" dirty="0"/>
                  <a:t>Попадание запроса на чтение в область </a:t>
                </a:r>
                <a:r>
                  <a:rPr lang="ru-RU" sz="2400" dirty="0" smtClean="0"/>
                  <a:t>С</a:t>
                </a:r>
                <a:r>
                  <a:rPr lang="en-US" sz="2400" dirty="0" smtClean="0"/>
                  <a:t>:  </a:t>
                </a:r>
                <a:r>
                  <a:rPr lang="en-US" sz="2400" dirty="0"/>
                  <a:t>τ</a:t>
                </a:r>
                <a:r>
                  <a:rPr lang="ru-RU" sz="2400" dirty="0"/>
                  <a:t> увеличивается на </a:t>
                </a:r>
                <a:r>
                  <a:rPr lang="ru-RU" sz="2400" dirty="0" smtClean="0"/>
                  <a:t>величину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𝑅</m:t>
                        </m:r>
                      </m:sub>
                    </m:sSub>
                    <m:r>
                      <a:rPr lang="ru-RU" sz="2400" i="1">
                        <a:latin typeface="Cambria Math"/>
                      </a:rPr>
                      <m:t>×(|</m:t>
                    </m:r>
                    <m:r>
                      <a:rPr lang="en-US" sz="2400" i="1">
                        <a:latin typeface="Cambria Math"/>
                      </a:rPr>
                      <m:t>𝐷</m:t>
                    </m:r>
                    <m:r>
                      <a:rPr lang="ru-RU" sz="2400" i="1">
                        <a:latin typeface="Cambria Math"/>
                      </a:rPr>
                      <m:t>|÷|</m:t>
                    </m:r>
                    <m:r>
                      <a:rPr lang="en-US" sz="2400" i="1">
                        <a:latin typeface="Cambria Math"/>
                      </a:rPr>
                      <m:t>𝐶</m:t>
                    </m:r>
                    <m:r>
                      <a:rPr lang="ru-RU" sz="2400" i="1">
                        <a:latin typeface="Cambria Math"/>
                      </a:rPr>
                      <m:t>|)</m:t>
                    </m:r>
                  </m:oMath>
                </a14:m>
                <a:endParaRPr lang="ru-RU" sz="2400" dirty="0"/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ru-RU" sz="2400" dirty="0"/>
                  <a:t>Попадание запроса на запись в область </a:t>
                </a:r>
                <a:r>
                  <a:rPr lang="en-US" sz="2400" dirty="0" smtClean="0"/>
                  <a:t>D: </a:t>
                </a:r>
                <a:r>
                  <a:rPr lang="ru-RU" sz="2400" dirty="0" smtClean="0"/>
                  <a:t> </a:t>
                </a:r>
                <a:r>
                  <a:rPr lang="en-US" sz="2400" dirty="0" smtClean="0"/>
                  <a:t>τ</a:t>
                </a:r>
                <a:r>
                  <a:rPr lang="ru-RU" sz="2400" dirty="0" smtClean="0"/>
                  <a:t> уменьшается </a:t>
                </a:r>
                <a:r>
                  <a:rPr lang="ru-RU" sz="2400" dirty="0"/>
                  <a:t>на величину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𝑊</m:t>
                        </m:r>
                      </m:sub>
                    </m:sSub>
                    <m:r>
                      <a:rPr lang="ru-RU" sz="2400" i="1">
                        <a:latin typeface="Cambria Math"/>
                      </a:rPr>
                      <m:t>×</m:t>
                    </m:r>
                    <m:d>
                      <m:dPr>
                        <m:ctrlPr>
                          <a:rPr lang="ru-RU" sz="24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ru-RU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𝐶</m:t>
                            </m:r>
                          </m:e>
                        </m:d>
                        <m:r>
                          <a:rPr lang="ru-RU" sz="2400" i="1">
                            <a:latin typeface="Cambria Math"/>
                          </a:rPr>
                          <m:t>÷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ru-RU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sz="2400" i="1">
                                <a:latin typeface="Cambria Math"/>
                              </a:rPr>
                              <m:t>𝐷</m:t>
                            </m:r>
                          </m:e>
                        </m:d>
                      </m:e>
                    </m:d>
                    <m:r>
                      <a:rPr lang="ru-RU" sz="2400" i="1">
                        <a:latin typeface="Cambria Math"/>
                      </a:rPr>
                      <m:t>.</m:t>
                    </m:r>
                  </m:oMath>
                </a14:m>
                <a:endParaRPr lang="ru-RU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501008"/>
                <a:ext cx="8280920" cy="2308324"/>
              </a:xfrm>
              <a:prstGeom prst="rect">
                <a:avLst/>
              </a:prstGeom>
              <a:blipFill rotWithShape="1">
                <a:blip r:embed="rId2"/>
                <a:stretch>
                  <a:fillRect l="-1178" t="-2111" r="-1252" b="-50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67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Алгоритмы замещения страниц.</a:t>
            </a:r>
            <a:br>
              <a:rPr lang="ru-RU" dirty="0"/>
            </a:br>
            <a:r>
              <a:rPr lang="en-US" dirty="0"/>
              <a:t>FD-Buffer (Flash Disk Buffer).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0308-276B-48E9-8C5E-83EFA5F5A691}" type="datetime10">
              <a:rPr lang="ru-RU" smtClean="0"/>
              <a:t>11:38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24</a:t>
            </a:fld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67544" y="5824258"/>
            <a:ext cx="8229600" cy="4850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67544" y="1628800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Основные принципы</a:t>
            </a:r>
            <a:r>
              <a:rPr lang="en-US" sz="2400" dirty="0" smtClean="0"/>
              <a:t>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ru-RU" sz="2400" dirty="0" smtClean="0"/>
              <a:t>поддержка высокого процента попаданий в буфер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 минимизация использования дорогостоящей операции записи</a:t>
            </a:r>
            <a:r>
              <a:rPr lang="ru-RU" sz="2200" dirty="0" smtClean="0"/>
              <a:t>. </a:t>
            </a:r>
            <a:endParaRPr lang="ru-RU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620135" y="4509120"/>
                <a:ext cx="7560840" cy="9883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ru-R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𝑖𝑜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𝑡𝑜𝑡𝑎𝑙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⋅</m:t>
                      </m:r>
                      <m:sSub>
                        <m:sSubPr>
                          <m:ctrlPr>
                            <a:rPr lang="ru-R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𝑟𝑒𝑎𝑑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𝑡𝑜𝑡𝑎𝑙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⋅</m:t>
                      </m:r>
                      <m:sSub>
                        <m:sSubPr>
                          <m:ctrlPr>
                            <a:rPr lang="ru-R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𝑑𝑖𝑟𝑡𝑦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⋅</m:t>
                      </m:r>
                      <m:sSub>
                        <m:sSubPr>
                          <m:ctrlPr>
                            <a:rPr lang="ru-RU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𝑤𝑟𝑖𝑡𝑒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sz="2800" i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𝐶𝑜𝑠</m:t>
                      </m:r>
                      <m:sSubSup>
                        <m:sSubSupPr>
                          <m:ctrlPr>
                            <a:rPr lang="ru-RU" sz="28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𝑖𝑜</m:t>
                          </m:r>
                        </m:sub>
                        <m:sup/>
                      </m:sSubSup>
                      <m:r>
                        <a:rPr lang="en-US" sz="2800" i="1">
                          <a:latin typeface="Cambria Math"/>
                        </a:rPr>
                        <m:t>→</m:t>
                      </m:r>
                      <m:r>
                        <a:rPr lang="en-US" sz="2800" i="1">
                          <a:latin typeface="Cambria Math"/>
                        </a:rPr>
                        <m:t>𝑚𝑖𝑛</m:t>
                      </m:r>
                      <m:r>
                        <a:rPr lang="en-US" sz="2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135" y="4509120"/>
                <a:ext cx="7560840" cy="98834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84704" y="3308790"/>
            <a:ext cx="78660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Оба принципа можно </a:t>
            </a:r>
            <a:r>
              <a:rPr lang="ru-RU" sz="2400" dirty="0" smtClean="0"/>
              <a:t>объединить, если </a:t>
            </a:r>
            <a:r>
              <a:rPr lang="ru-RU" sz="2400" dirty="0"/>
              <a:t>рассмотреть математическое ожидание среднего времени </a:t>
            </a:r>
            <a:r>
              <a:rPr lang="ru-RU" sz="2400" dirty="0" smtClean="0"/>
              <a:t>обращения к странице БД.</a:t>
            </a:r>
          </a:p>
        </p:txBody>
      </p:sp>
    </p:spTree>
    <p:extLst>
      <p:ext uri="{BB962C8B-B14F-4D97-AF65-F5344CB8AC3E}">
        <p14:creationId xmlns:p14="http://schemas.microsoft.com/office/powerpoint/2010/main" val="286479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Алгоритмы замещения страниц.</a:t>
            </a:r>
            <a:br>
              <a:rPr lang="ru-RU" sz="3600" dirty="0" smtClean="0"/>
            </a:br>
            <a:r>
              <a:rPr lang="en-US" sz="3600" dirty="0" smtClean="0"/>
              <a:t>FD-Buffer. </a:t>
            </a:r>
            <a:r>
              <a:rPr lang="ru-RU" sz="3600" dirty="0" smtClean="0"/>
              <a:t>Подсчет вероятности промаха.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1828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/>
              <a:t>М</a:t>
            </a:r>
            <a:r>
              <a:rPr lang="ru-RU" sz="2800" dirty="0" smtClean="0"/>
              <a:t>етод </a:t>
            </a:r>
            <a:r>
              <a:rPr lang="ru-RU" sz="2800" dirty="0"/>
              <a:t>подсчета вероятности промаха </a:t>
            </a:r>
            <a:r>
              <a:rPr lang="ru-RU" sz="2800" dirty="0" smtClean="0"/>
              <a:t>- </a:t>
            </a:r>
            <a:r>
              <a:rPr lang="ru-RU" sz="2800" dirty="0" err="1"/>
              <a:t>Мэтсон</a:t>
            </a:r>
            <a:r>
              <a:rPr lang="ru-RU" sz="2800" dirty="0"/>
              <a:t> 1970 </a:t>
            </a:r>
            <a:r>
              <a:rPr lang="ru-RU" sz="2800" dirty="0" smtClean="0"/>
              <a:t>год, </a:t>
            </a:r>
            <a:r>
              <a:rPr lang="en-US" sz="2800" dirty="0" smtClean="0"/>
              <a:t>LRU.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Свойство </a:t>
            </a:r>
            <a:r>
              <a:rPr lang="en-US" sz="2800" dirty="0" smtClean="0"/>
              <a:t>“</a:t>
            </a:r>
            <a:r>
              <a:rPr lang="ru-RU" sz="2800" dirty="0" smtClean="0"/>
              <a:t>вложенности</a:t>
            </a:r>
            <a:r>
              <a:rPr lang="en-US" sz="2800" dirty="0" smtClean="0"/>
              <a:t>”</a:t>
            </a:r>
            <a:r>
              <a:rPr lang="ru-RU" sz="2800" dirty="0" smtClean="0"/>
              <a:t> буферов</a:t>
            </a:r>
            <a:r>
              <a:rPr lang="en-US" sz="2800" dirty="0" smtClean="0"/>
              <a:t>;</a:t>
            </a:r>
          </a:p>
          <a:p>
            <a:r>
              <a:rPr lang="ru-RU" sz="2800" dirty="0" smtClean="0"/>
              <a:t>Счетчики попаданий </a:t>
            </a:r>
            <a:r>
              <a:rPr lang="en-US" sz="2800" dirty="0" smtClean="0"/>
              <a:t>Hit[1,…,∞];</a:t>
            </a:r>
            <a:endParaRPr lang="ru-RU" sz="28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25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657287"/>
              </p:ext>
            </p:extLst>
          </p:nvPr>
        </p:nvGraphicFramePr>
        <p:xfrm>
          <a:off x="395536" y="3645024"/>
          <a:ext cx="8280922" cy="93610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246685"/>
                <a:gridCol w="682621"/>
                <a:gridCol w="846649"/>
                <a:gridCol w="682621"/>
                <a:gridCol w="682621"/>
                <a:gridCol w="846649"/>
                <a:gridCol w="1017304"/>
                <a:gridCol w="682621"/>
                <a:gridCol w="593151"/>
              </a:tblGrid>
              <a:tr h="468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№ буфера в пуле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…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M+1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…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Hit’s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500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430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435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…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250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149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…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753512" y="4797152"/>
                <a:ext cx="7416824" cy="9544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ru-RU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𝐾</m:t>
                          </m:r>
                        </m:e>
                      </m:d>
                      <m:r>
                        <a:rPr lang="ru-RU" sz="2400" i="1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ru-RU" sz="2400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ru-RU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ru-RU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𝐾</m:t>
                              </m:r>
                            </m:sup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𝐻𝑖𝑡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ru-RU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ru-RU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ru-RU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𝑁</m:t>
                              </m:r>
                            </m:sup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𝐻𝑖𝑡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ru-RU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𝐻𝑖𝑡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ru-RU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∞</m:t>
                              </m:r>
                            </m:e>
                          </m:d>
                        </m:den>
                      </m:f>
                      <m:r>
                        <a:rPr lang="en-US" sz="2400" i="1">
                          <a:latin typeface="Cambria Math"/>
                        </a:rPr>
                        <m:t>;</m:t>
                      </m:r>
                      <m:r>
                        <a:rPr lang="en-US" sz="2400" b="0" i="1" smtClean="0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≤</m:t>
                      </m:r>
                      <m:r>
                        <a:rPr lang="en-US" sz="2400" i="1">
                          <a:latin typeface="Cambria Math"/>
                        </a:rPr>
                        <m:t>𝑁</m:t>
                      </m:r>
                      <m:r>
                        <a:rPr lang="en-US" sz="2400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12" y="4797152"/>
                <a:ext cx="7416824" cy="95449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865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Алгоритмы замещения страниц.</a:t>
            </a:r>
            <a:br>
              <a:rPr lang="ru-RU" dirty="0"/>
            </a:br>
            <a:r>
              <a:rPr lang="en-US" dirty="0" smtClean="0"/>
              <a:t>FD-Buffer.</a:t>
            </a:r>
            <a:r>
              <a:rPr lang="ru-RU" dirty="0" smtClean="0"/>
              <a:t> Схема работы.</a:t>
            </a:r>
            <a:endParaRPr lang="ru-RU" dirty="0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15407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Буфер разбивается на два </a:t>
            </a:r>
            <a:r>
              <a:rPr lang="en-US" dirty="0" smtClean="0"/>
              <a:t>LRU</a:t>
            </a:r>
            <a:r>
              <a:rPr lang="ru-RU" dirty="0" smtClean="0"/>
              <a:t> списка</a:t>
            </a:r>
            <a:r>
              <a:rPr lang="en-US" dirty="0" smtClean="0"/>
              <a:t> CLRU </a:t>
            </a:r>
            <a:r>
              <a:rPr lang="ru-RU" dirty="0" smtClean="0"/>
              <a:t>и</a:t>
            </a:r>
            <a:r>
              <a:rPr lang="en-US" dirty="0" smtClean="0"/>
              <a:t> DLRU</a:t>
            </a:r>
            <a:r>
              <a:rPr lang="ru-RU" dirty="0" smtClean="0"/>
              <a:t>, для каждого из которых поддерживаются счетчики попаданий. 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26</a:t>
            </a:fld>
            <a:endParaRPr lang="ru-RU" dirty="0"/>
          </a:p>
        </p:txBody>
      </p:sp>
      <p:pic>
        <p:nvPicPr>
          <p:cNvPr id="4098" name="Picture 2" descr="C:\Users\HomeMaster\Desktop\ArticleProkhorov\Images\FD-buffer-sche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140968"/>
            <a:ext cx="6316663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98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Алгоритмы замещения страниц.</a:t>
            </a:r>
            <a:br>
              <a:rPr lang="ru-RU" dirty="0"/>
            </a:br>
            <a:r>
              <a:rPr lang="en-US" dirty="0"/>
              <a:t>FD-Buffer.</a:t>
            </a:r>
            <a:r>
              <a:rPr lang="ru-RU" dirty="0"/>
              <a:t> </a:t>
            </a:r>
            <a:r>
              <a:rPr lang="ru-RU" dirty="0" smtClean="0"/>
              <a:t>Размер </a:t>
            </a:r>
            <a:r>
              <a:rPr lang="en-US" dirty="0" smtClean="0"/>
              <a:t>CLRU </a:t>
            </a:r>
            <a:r>
              <a:rPr lang="ru-RU" dirty="0" smtClean="0"/>
              <a:t>и</a:t>
            </a:r>
            <a:r>
              <a:rPr lang="en-US" dirty="0" smtClean="0"/>
              <a:t> DLRU</a:t>
            </a:r>
            <a:r>
              <a:rPr lang="ru-RU" dirty="0" smtClean="0"/>
              <a:t>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Минимизация </a:t>
                </a:r>
                <a:r>
                  <a:rPr lang="ru-RU" dirty="0"/>
                  <a:t>среднего времени обращения к </a:t>
                </a:r>
                <a:r>
                  <a:rPr lang="ru-RU" dirty="0" smtClean="0"/>
                  <a:t>странице.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𝐶</m:t>
                      </m:r>
                      <m:r>
                        <a:rPr lang="en-US" i="1">
                          <a:latin typeface="Cambria Math"/>
                        </a:rPr>
                        <m:t>𝑜𝑠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𝑖𝑜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𝑡𝑜𝑡𝑎𝑙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⋅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𝑟𝑒𝑎𝑑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𝑑𝑖𝑟𝑡𝑦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⋅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𝑤𝑟𝑖𝑡𝑒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  <m:r>
                        <a:rPr lang="en-US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ru-RU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𝐶𝑜𝑠</m:t>
                      </m:r>
                      <m:sSubSup>
                        <m:sSubSupPr>
                          <m:ctrlPr>
                            <a:rPr lang="ru-RU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𝑖𝑜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×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ru-RU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sSubSup>
                            <m:sSubSup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𝑑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i="1">
                              <a:latin typeface="Cambria Math"/>
                            </a:rPr>
                            <m:t>⋅</m:t>
                          </m:r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𝐶𝑜𝑠</m:t>
                      </m:r>
                      <m:sSubSup>
                        <m:sSubSupPr>
                          <m:ctrlPr>
                            <a:rPr lang="ru-RU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𝑖𝑜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→</m:t>
                      </m:r>
                      <m:r>
                        <a:rPr lang="en-US" i="1">
                          <a:latin typeface="Cambria Math"/>
                        </a:rPr>
                        <m:t>𝑚𝑖𝑛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Для разных размеров буферов подсчитываются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ru-RU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sub>
                    </m:sSub>
                    <m:sSubSup>
                      <m:sSubSupPr>
                        <m:ctrlPr>
                          <a:rPr lang="ru-RU" i="1">
                            <a:latin typeface="Cambria Math"/>
                          </a:rPr>
                        </m:ctrlPr>
                      </m:sSubSupPr>
                      <m:e>
                        <m:r>
                          <a:rPr lang="ru-RU" b="0" i="1" smtClean="0">
                            <a:latin typeface="Cambria Math"/>
                          </a:rPr>
                          <m:t>, </m:t>
                        </m:r>
                        <m:r>
                          <a:rPr lang="en-US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sup>
                    </m:sSubSup>
                  </m:oMath>
                </a14:m>
                <a:r>
                  <a:rPr lang="ru-RU" dirty="0" smtClean="0"/>
                  <a:t>и определяется оптимальный размер областей.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 r="-5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5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Экспериментальные результаты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28</a:t>
            </a:fld>
            <a:endParaRPr lang="ru-RU"/>
          </a:p>
        </p:txBody>
      </p:sp>
      <p:pic>
        <p:nvPicPr>
          <p:cNvPr id="6" name="Picture 2" descr="C:\Users\HomeMaster\Desktop\Диплом\FD-Buffer res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" y="1196752"/>
            <a:ext cx="6969463" cy="263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HomeMaster\Desktop\Диплом\FD-Buffer res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6" y="3829521"/>
            <a:ext cx="6969463" cy="264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4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SSD </a:t>
            </a:r>
            <a:r>
              <a:rPr lang="ru-RU" dirty="0"/>
              <a:t>носители продолжат </a:t>
            </a:r>
            <a:r>
              <a:rPr lang="ru-RU" dirty="0" smtClean="0"/>
              <a:t>вытеснять </a:t>
            </a:r>
            <a:r>
              <a:rPr lang="en-US" dirty="0" smtClean="0"/>
              <a:t>HDD;</a:t>
            </a:r>
            <a:endParaRPr lang="ru-RU" dirty="0" smtClean="0"/>
          </a:p>
          <a:p>
            <a:r>
              <a:rPr lang="ru-RU" dirty="0" smtClean="0"/>
              <a:t>Некоторые особенности </a:t>
            </a:r>
            <a:r>
              <a:rPr lang="ru-RU" dirty="0"/>
              <a:t>работы </a:t>
            </a:r>
            <a:r>
              <a:rPr lang="ru-RU" dirty="0" smtClean="0"/>
              <a:t>флэш</a:t>
            </a:r>
            <a:r>
              <a:rPr lang="en-US" dirty="0" smtClean="0"/>
              <a:t>-</a:t>
            </a:r>
            <a:r>
              <a:rPr lang="ru-RU" dirty="0" smtClean="0"/>
              <a:t>памяти имеют объективное объяснение, т.е. они не являются следствием несовершенства технологии</a:t>
            </a:r>
            <a:r>
              <a:rPr lang="en-US" dirty="0"/>
              <a:t>;</a:t>
            </a:r>
            <a:endParaRPr lang="ru-RU" dirty="0" smtClean="0"/>
          </a:p>
          <a:p>
            <a:r>
              <a:rPr lang="ru-RU" dirty="0" smtClean="0"/>
              <a:t>Использование специальных алгоритмов повышает скорость работы СУБД </a:t>
            </a:r>
            <a:r>
              <a:rPr lang="ru-RU" dirty="0"/>
              <a:t>до </a:t>
            </a:r>
            <a:r>
              <a:rPr lang="ru-RU" dirty="0" smtClean="0"/>
              <a:t>30%, при работе на </a:t>
            </a:r>
            <a:r>
              <a:rPr lang="en-US" dirty="0" smtClean="0"/>
              <a:t>SSD;</a:t>
            </a:r>
          </a:p>
          <a:p>
            <a:r>
              <a:rPr lang="ru-RU" dirty="0"/>
              <a:t>К</a:t>
            </a:r>
            <a:r>
              <a:rPr lang="ru-RU" dirty="0" smtClean="0"/>
              <a:t>ластерная </a:t>
            </a:r>
            <a:r>
              <a:rPr lang="ru-RU" dirty="0"/>
              <a:t>запись привносит </a:t>
            </a:r>
            <a:r>
              <a:rPr lang="ru-RU" dirty="0" smtClean="0"/>
              <a:t>значительный </a:t>
            </a:r>
            <a:r>
              <a:rPr lang="ru-RU" dirty="0"/>
              <a:t>вклад в </a:t>
            </a:r>
            <a:r>
              <a:rPr lang="ru-RU" dirty="0" smtClean="0"/>
              <a:t>улучшение производительности.</a:t>
            </a:r>
            <a:endParaRPr lang="ru-RU" dirty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11:38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6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внимание.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F538-8CCE-4CD0-99F1-1DCCEE9174D5}" type="datetime10">
              <a:rPr lang="ru-RU" smtClean="0"/>
              <a:t>11:38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69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Сокращения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SSD</a:t>
            </a:r>
            <a:r>
              <a:rPr lang="ru-RU" dirty="0" smtClean="0"/>
              <a:t> </a:t>
            </a:r>
            <a:r>
              <a:rPr lang="en-US" dirty="0"/>
              <a:t>–</a:t>
            </a:r>
            <a:r>
              <a:rPr lang="ru-RU" dirty="0" smtClean="0"/>
              <a:t> </a:t>
            </a:r>
            <a:r>
              <a:rPr lang="en-US" i="1" dirty="0"/>
              <a:t> </a:t>
            </a:r>
            <a:r>
              <a:rPr lang="en-US" i="1" dirty="0" smtClean="0"/>
              <a:t>S</a:t>
            </a:r>
            <a:r>
              <a:rPr lang="en-US" dirty="0" smtClean="0"/>
              <a:t>olid-State Drive;</a:t>
            </a:r>
          </a:p>
          <a:p>
            <a:r>
              <a:rPr lang="en-US" dirty="0" smtClean="0"/>
              <a:t>HDD – Hard Disc Drive;</a:t>
            </a:r>
          </a:p>
          <a:p>
            <a:r>
              <a:rPr lang="en-US" dirty="0" smtClean="0"/>
              <a:t>RAM – Random Access Memory;</a:t>
            </a:r>
          </a:p>
          <a:p>
            <a:r>
              <a:rPr lang="en-US" dirty="0" smtClean="0"/>
              <a:t>SLC – Single-Level Cell;</a:t>
            </a:r>
          </a:p>
          <a:p>
            <a:r>
              <a:rPr lang="en-US" dirty="0" smtClean="0"/>
              <a:t>MLC – Multi-Level Cell;</a:t>
            </a:r>
          </a:p>
          <a:p>
            <a:r>
              <a:rPr lang="en-US" dirty="0" smtClean="0"/>
              <a:t>TLC – Three-Level Cell;</a:t>
            </a:r>
          </a:p>
          <a:p>
            <a:r>
              <a:rPr lang="en-US" dirty="0" smtClean="0"/>
              <a:t>QD </a:t>
            </a:r>
            <a:r>
              <a:rPr lang="en-US" dirty="0"/>
              <a:t>– </a:t>
            </a:r>
            <a:r>
              <a:rPr lang="en-US" dirty="0" smtClean="0"/>
              <a:t>Queue </a:t>
            </a:r>
            <a:r>
              <a:rPr lang="en-US" dirty="0"/>
              <a:t>Depth</a:t>
            </a:r>
            <a:r>
              <a:rPr lang="en-US" dirty="0" smtClean="0"/>
              <a:t>;</a:t>
            </a:r>
          </a:p>
          <a:p>
            <a:r>
              <a:rPr lang="en-US" dirty="0" smtClean="0"/>
              <a:t>IOPS </a:t>
            </a:r>
            <a:r>
              <a:rPr lang="en-US" dirty="0"/>
              <a:t>–</a:t>
            </a:r>
            <a:r>
              <a:rPr lang="en-US" dirty="0" smtClean="0"/>
              <a:t> </a:t>
            </a:r>
            <a:r>
              <a:rPr lang="en-US" dirty="0" err="1"/>
              <a:t>Input/Output</a:t>
            </a:r>
            <a:r>
              <a:rPr lang="en-US" dirty="0"/>
              <a:t> Operations Per </a:t>
            </a:r>
            <a:r>
              <a:rPr lang="en-US" dirty="0" smtClean="0"/>
              <a:t>Second;</a:t>
            </a:r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11:47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98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Сокращения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WAL</a:t>
            </a:r>
            <a:r>
              <a:rPr lang="en-US" dirty="0"/>
              <a:t> –</a:t>
            </a:r>
            <a:r>
              <a:rPr lang="en-US" dirty="0" smtClean="0"/>
              <a:t> Write </a:t>
            </a:r>
            <a:r>
              <a:rPr lang="en-US" dirty="0"/>
              <a:t>Ahead </a:t>
            </a:r>
            <a:r>
              <a:rPr lang="en-US" dirty="0" smtClean="0"/>
              <a:t>Log;</a:t>
            </a:r>
          </a:p>
          <a:p>
            <a:r>
              <a:rPr lang="en-US" dirty="0" smtClean="0"/>
              <a:t>LRU </a:t>
            </a:r>
            <a:r>
              <a:rPr lang="en-US" dirty="0"/>
              <a:t>– </a:t>
            </a:r>
            <a:r>
              <a:rPr lang="en-US" dirty="0" smtClean="0"/>
              <a:t>Least </a:t>
            </a:r>
            <a:r>
              <a:rPr lang="en-US" dirty="0"/>
              <a:t>Recently </a:t>
            </a:r>
            <a:r>
              <a:rPr lang="en-US" dirty="0" smtClean="0"/>
              <a:t>Used;</a:t>
            </a:r>
          </a:p>
          <a:p>
            <a:r>
              <a:rPr lang="en-US" dirty="0" smtClean="0"/>
              <a:t>CFLRU </a:t>
            </a:r>
            <a:r>
              <a:rPr lang="en-US" dirty="0"/>
              <a:t>– </a:t>
            </a:r>
            <a:r>
              <a:rPr lang="en-US" dirty="0" smtClean="0"/>
              <a:t>Clean-First LRU;</a:t>
            </a:r>
          </a:p>
          <a:p>
            <a:r>
              <a:rPr lang="en-US" dirty="0" smtClean="0"/>
              <a:t>LFU</a:t>
            </a:r>
            <a:r>
              <a:rPr lang="en-US" dirty="0"/>
              <a:t> </a:t>
            </a:r>
            <a:r>
              <a:rPr lang="en-US" dirty="0" smtClean="0"/>
              <a:t>– Least </a:t>
            </a:r>
            <a:r>
              <a:rPr lang="en-US" dirty="0"/>
              <a:t>Frequently </a:t>
            </a:r>
            <a:r>
              <a:rPr lang="en-US" dirty="0" smtClean="0"/>
              <a:t>Used;</a:t>
            </a:r>
          </a:p>
          <a:p>
            <a:r>
              <a:rPr lang="en-US" dirty="0" smtClean="0"/>
              <a:t>CFDC </a:t>
            </a:r>
            <a:r>
              <a:rPr lang="en-US" dirty="0"/>
              <a:t>– Clean-First Dirty-Clustered;</a:t>
            </a:r>
          </a:p>
          <a:p>
            <a:r>
              <a:rPr lang="en-US" dirty="0"/>
              <a:t>SAWC – Self Adaptive with Write Clustering;</a:t>
            </a:r>
          </a:p>
          <a:p>
            <a:r>
              <a:rPr lang="en-US" dirty="0"/>
              <a:t>FD-Buffer – Flash Disk </a:t>
            </a:r>
            <a:r>
              <a:rPr lang="en-US" dirty="0" smtClean="0"/>
              <a:t>Buffer.</a:t>
            </a:r>
            <a:endParaRPr lang="ru-RU" dirty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C611-E0B6-4443-ABFA-E95701100ABC}" type="datetime10">
              <a:rPr lang="ru-RU" smtClean="0"/>
              <a:t>11:55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5232C-A354-4C00-97A9-8B2D694AF92F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95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3143</TotalTime>
  <Words>1488</Words>
  <Application>Microsoft Office PowerPoint</Application>
  <PresentationFormat>Экран (4:3)</PresentationFormat>
  <Paragraphs>331</Paragraphs>
  <Slides>32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Алгоритмы управления буферным пулом СУБД при работе с флэш-накопителями</vt:lpstr>
      <vt:lpstr>Содержание</vt:lpstr>
      <vt:lpstr>Физическое устройство  флэш-памяти</vt:lpstr>
      <vt:lpstr>Разновидности флэш-памяти</vt:lpstr>
      <vt:lpstr>Устройство SSD</vt:lpstr>
      <vt:lpstr>Особенности флэш-накопителей</vt:lpstr>
      <vt:lpstr>Перемешивание cодержимого накопителя</vt:lpstr>
      <vt:lpstr>Асимметрия чтения и записи</vt:lpstr>
      <vt:lpstr>Операция TRIM</vt:lpstr>
      <vt:lpstr>Сравнение SSD и HDD по основным характеристикам.</vt:lpstr>
      <vt:lpstr>Недостатки современных SSD</vt:lpstr>
      <vt:lpstr>Достоинства современных SSD</vt:lpstr>
      <vt:lpstr>Буферный пул СУБД. Кэширование данных в RAM.</vt:lpstr>
      <vt:lpstr>Буферный пул СУБД. Страничная организация памяти.</vt:lpstr>
      <vt:lpstr>Буферный пул СУБД. Схема работы.</vt:lpstr>
      <vt:lpstr>Алгоритмы замещения страниц. Предположения об архитектуре СУБД.</vt:lpstr>
      <vt:lpstr>Принципы замещения страниц. Классический подход.</vt:lpstr>
      <vt:lpstr>Алгоритмы замещения страниц. CFDC (Clean-First Dirty-Clustered).</vt:lpstr>
      <vt:lpstr>Алгоритмы замещения страниц. Кластерная запись.</vt:lpstr>
      <vt:lpstr>Алгоритмы замещения страниц. CFDC. Приоритетная область - P.</vt:lpstr>
      <vt:lpstr>Алгоритмы замещения страниц. CFDC. Выталкивание страниц из P.</vt:lpstr>
      <vt:lpstr>Алгоритмы замещения страниц. SAWC (Self Adaptive with Write Clustering)</vt:lpstr>
      <vt:lpstr>Алгоритмы замещения страниц. SAWC. Основная идея.</vt:lpstr>
      <vt:lpstr>Алгоритмы замещения страниц. FD-Buffer (Flash Disk Buffer).</vt:lpstr>
      <vt:lpstr>Алгоритмы замещения страниц. FD-Buffer. Подсчет вероятности промаха.</vt:lpstr>
      <vt:lpstr>Алгоритмы замещения страниц. FD-Buffer. Схема работы.</vt:lpstr>
      <vt:lpstr>Алгоритмы замещения страниц. FD-Buffer. Размер CLRU и DLRU.</vt:lpstr>
      <vt:lpstr>Экспериментальные результаты</vt:lpstr>
      <vt:lpstr>Выводы</vt:lpstr>
      <vt:lpstr>Спасибо за внимание.</vt:lpstr>
      <vt:lpstr>Сокращения</vt:lpstr>
      <vt:lpstr>Сокращения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Алгоритмы работы с буферным пулом БД с учетом особенностей работы SSD дисков.</dc:title>
  <dc:creator>HomeMaster</dc:creator>
  <cp:lastModifiedBy>HomeMaster</cp:lastModifiedBy>
  <cp:revision>924</cp:revision>
  <dcterms:created xsi:type="dcterms:W3CDTF">2012-02-18T11:04:39Z</dcterms:created>
  <dcterms:modified xsi:type="dcterms:W3CDTF">2012-12-07T07:56:35Z</dcterms:modified>
</cp:coreProperties>
</file>