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5" r:id="rId16"/>
    <p:sldId id="271" r:id="rId17"/>
    <p:sldId id="272" r:id="rId18"/>
    <p:sldId id="273" r:id="rId19"/>
    <p:sldId id="274"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0" d="100"/>
          <a:sy n="60" d="100"/>
        </p:scale>
        <p:origin x="-725"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36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Calibri" pitchFamily="34" charset="0"/>
              </a:defRPr>
            </a:lvl1pPr>
          </a:lstStyle>
          <a:p>
            <a:endParaRPr lang="ru-RU"/>
          </a:p>
        </p:txBody>
      </p:sp>
      <p:sp>
        <p:nvSpPr>
          <p:cNvPr id="11366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fld id="{A388DA69-D59D-405F-817D-1A0E74DC45E7}" type="datetimeFigureOut">
              <a:rPr lang="ru-RU"/>
              <a:pPr/>
              <a:t>22.12.2010</a:t>
            </a:fld>
            <a:endParaRPr lang="ru-RU"/>
          </a:p>
        </p:txBody>
      </p:sp>
      <p:sp>
        <p:nvSpPr>
          <p:cNvPr id="1136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1366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1367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Calibri" pitchFamily="34" charset="0"/>
              </a:defRPr>
            </a:lvl1pPr>
          </a:lstStyle>
          <a:p>
            <a:endParaRPr lang="ru-RU"/>
          </a:p>
        </p:txBody>
      </p:sp>
      <p:sp>
        <p:nvSpPr>
          <p:cNvPr id="11367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fld id="{EAFF95E6-D684-44A3-8329-4D16A3CC8AA4}" type="slidenum">
              <a:rPr lang="ru-RU"/>
              <a:pPr/>
              <a:t>‹#›</a:t>
            </a:fld>
            <a:endParaRPr lang="ru-RU"/>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Calibri" pitchFamily="34" charset="0"/>
        <a:ea typeface="+mn-ea"/>
        <a:cs typeface="+mn-cs"/>
      </a:defRPr>
    </a:lvl1pPr>
    <a:lvl2pPr marL="457200" algn="l" rtl="0" fontAlgn="base">
      <a:spcBef>
        <a:spcPct val="30000"/>
      </a:spcBef>
      <a:spcAft>
        <a:spcPct val="0"/>
      </a:spcAft>
      <a:defRPr sz="1200" kern="1200">
        <a:solidFill>
          <a:schemeClr val="tx1"/>
        </a:solidFill>
        <a:latin typeface="Calibri" pitchFamily="34" charset="0"/>
        <a:ea typeface="+mn-ea"/>
        <a:cs typeface="+mn-cs"/>
      </a:defRPr>
    </a:lvl2pPr>
    <a:lvl3pPr marL="914400" algn="l" rtl="0" fontAlgn="base">
      <a:spcBef>
        <a:spcPct val="30000"/>
      </a:spcBef>
      <a:spcAft>
        <a:spcPct val="0"/>
      </a:spcAft>
      <a:defRPr sz="1200" kern="1200">
        <a:solidFill>
          <a:schemeClr val="tx1"/>
        </a:solidFill>
        <a:latin typeface="Calibri" pitchFamily="34" charset="0"/>
        <a:ea typeface="+mn-ea"/>
        <a:cs typeface="+mn-cs"/>
      </a:defRPr>
    </a:lvl3pPr>
    <a:lvl4pPr marL="1371600" algn="l" rtl="0" fontAlgn="base">
      <a:spcBef>
        <a:spcPct val="30000"/>
      </a:spcBef>
      <a:spcAft>
        <a:spcPct val="0"/>
      </a:spcAft>
      <a:defRPr sz="1200" kern="1200">
        <a:solidFill>
          <a:schemeClr val="tx1"/>
        </a:solidFill>
        <a:latin typeface="Calibri" pitchFamily="34" charset="0"/>
        <a:ea typeface="+mn-ea"/>
        <a:cs typeface="+mn-cs"/>
      </a:defRPr>
    </a:lvl4pPr>
    <a:lvl5pPr marL="1828800" algn="l" rtl="0" fontAlgn="base">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pPr>
              <a:defRPr/>
            </a:pPr>
            <a:fld id="{69FDC652-86AA-4284-84F5-8736F6DF7EBF}" type="datetime1">
              <a:rPr lang="ru-RU" smtClean="0"/>
              <a:pPr>
                <a:defRPr/>
              </a:pPr>
              <a:t>22.12.2010</a:t>
            </a:fld>
            <a:endParaRPr lang="ru-RU"/>
          </a:p>
        </p:txBody>
      </p:sp>
      <p:sp>
        <p:nvSpPr>
          <p:cNvPr id="2" name="Нижний колонтитул 1"/>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15" name="Номер слайда 14"/>
          <p:cNvSpPr>
            <a:spLocks noGrp="1"/>
          </p:cNvSpPr>
          <p:nvPr>
            <p:ph type="sldNum" sz="quarter" idx="12"/>
          </p:nvPr>
        </p:nvSpPr>
        <p:spPr>
          <a:xfrm>
            <a:off x="8229600" y="6473952"/>
            <a:ext cx="758952" cy="246888"/>
          </a:xfrm>
        </p:spPr>
        <p:txBody>
          <a:bodyPr/>
          <a:lstStyle/>
          <a:p>
            <a:pPr>
              <a:defRPr/>
            </a:pPr>
            <a:fld id="{25DBB6C7-7372-4F5C-96A3-C5972DC0EE7F}" type="slidenum">
              <a:rPr lang="ru-RU" smtClean="0"/>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pPr>
              <a:defRPr/>
            </a:pPr>
            <a:fld id="{9AB7BEBE-7DBE-40DA-AFFE-8869512DE988}" type="datetime1">
              <a:rPr lang="ru-RU" smtClean="0"/>
              <a:pPr>
                <a:defRPr/>
              </a:pPr>
              <a:t>22.12.2010</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r>
              <a:rPr lang="ru-RU" smtClean="0"/>
              <a:t>Московская секция ACM SIGMOD                   23 декабря 2010 г.</a:t>
            </a:r>
            <a:endParaRPr lang="ru-RU"/>
          </a:p>
        </p:txBody>
      </p:sp>
      <p:sp>
        <p:nvSpPr>
          <p:cNvPr id="16" name="Номер слайда 15"/>
          <p:cNvSpPr>
            <a:spLocks noGrp="1"/>
          </p:cNvSpPr>
          <p:nvPr>
            <p:ph type="sldNum" sz="quarter" idx="12"/>
          </p:nvPr>
        </p:nvSpPr>
        <p:spPr>
          <a:xfrm>
            <a:off x="8229600" y="6473952"/>
            <a:ext cx="758952" cy="246888"/>
          </a:xfrm>
        </p:spPr>
        <p:txBody>
          <a:bodyPr/>
          <a:lstStyle/>
          <a:p>
            <a:pPr>
              <a:defRPr/>
            </a:pPr>
            <a:fld id="{6BC9609D-CF50-4468-A700-71C1358C5B87}" type="slidenum">
              <a:rPr lang="ru-RU" smtClean="0"/>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pPr>
              <a:defRPr/>
            </a:pPr>
            <a:fld id="{F28D551D-A1DC-4BAA-92DE-44A2AAE7B231}" type="datetime1">
              <a:rPr lang="ru-RU" smtClean="0"/>
              <a:pPr>
                <a:defRPr/>
              </a:pPr>
              <a:t>22.12.2010</a:t>
            </a:fld>
            <a:endParaRPr lang="ru-RU"/>
          </a:p>
        </p:txBody>
      </p:sp>
      <p:sp>
        <p:nvSpPr>
          <p:cNvPr id="11" name="Нижний колонтитул 10"/>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16" name="Номер слайда 15"/>
          <p:cNvSpPr>
            <a:spLocks noGrp="1"/>
          </p:cNvSpPr>
          <p:nvPr>
            <p:ph type="sldNum" sz="quarter" idx="12"/>
          </p:nvPr>
        </p:nvSpPr>
        <p:spPr/>
        <p:txBody>
          <a:bodyPr/>
          <a:lstStyle/>
          <a:p>
            <a:pPr>
              <a:defRPr/>
            </a:pPr>
            <a:fld id="{A8E851F7-FFA8-4A70-991F-65BF717D5CFC}" type="slidenum">
              <a:rPr lang="ru-RU" smtClean="0"/>
              <a:pPr>
                <a:defRPr/>
              </a:pPr>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pPr>
              <a:defRPr/>
            </a:pPr>
            <a:fld id="{EBA8606A-E3BD-4C21-867E-22D853BD7D12}" type="datetime1">
              <a:rPr lang="ru-RU" smtClean="0"/>
              <a:pPr>
                <a:defRPr/>
              </a:pPr>
              <a:t>22.12.2010</a:t>
            </a:fld>
            <a:endParaRPr lang="ru-RU"/>
          </a:p>
        </p:txBody>
      </p:sp>
      <p:sp>
        <p:nvSpPr>
          <p:cNvPr id="10" name="Нижний колонтитул 9"/>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31" name="Номер слайда 30"/>
          <p:cNvSpPr>
            <a:spLocks noGrp="1"/>
          </p:cNvSpPr>
          <p:nvPr>
            <p:ph type="sldNum" sz="quarter" idx="12"/>
          </p:nvPr>
        </p:nvSpPr>
        <p:spPr/>
        <p:txBody>
          <a:bodyPr/>
          <a:lstStyle/>
          <a:p>
            <a:pPr>
              <a:defRPr/>
            </a:pPr>
            <a:fld id="{D171B9D4-B15B-4851-A3A7-9B1632F2F16B}" type="slidenum">
              <a:rPr lang="ru-RU" smtClean="0"/>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pPr>
              <a:defRPr/>
            </a:pPr>
            <a:fld id="{4EEB5C81-678B-4A91-A4DB-E87036588E93}" type="datetime1">
              <a:rPr lang="ru-RU" smtClean="0"/>
              <a:pPr>
                <a:defRPr/>
              </a:pPr>
              <a:t>22.12.2010</a:t>
            </a:fld>
            <a:endParaRPr lang="ru-RU"/>
          </a:p>
        </p:txBody>
      </p:sp>
      <p:sp>
        <p:nvSpPr>
          <p:cNvPr id="6" name="Нижний колонтитул 5"/>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7" name="Номер слайда 6"/>
          <p:cNvSpPr>
            <a:spLocks noGrp="1"/>
          </p:cNvSpPr>
          <p:nvPr>
            <p:ph type="sldNum" sz="quarter" idx="12"/>
          </p:nvPr>
        </p:nvSpPr>
        <p:spPr>
          <a:xfrm>
            <a:off x="8229600" y="6477000"/>
            <a:ext cx="762000" cy="246888"/>
          </a:xfrm>
        </p:spPr>
        <p:txBody>
          <a:bodyPr/>
          <a:lstStyle/>
          <a:p>
            <a:pPr>
              <a:defRPr/>
            </a:pPr>
            <a:fld id="{870083C0-5A59-4133-8B35-91FE034E6CDB}" type="slidenum">
              <a:rPr lang="ru-RU" smtClean="0"/>
              <a:pPr>
                <a:defRPr/>
              </a:pPr>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pPr>
              <a:defRPr/>
            </a:pPr>
            <a:fld id="{9FB98A30-63C6-4AC6-9DE5-693B5073A0F5}" type="datetime1">
              <a:rPr lang="ru-RU" smtClean="0"/>
              <a:pPr>
                <a:defRPr/>
              </a:pPr>
              <a:t>22.12.2010</a:t>
            </a:fld>
            <a:endParaRPr lang="ru-RU"/>
          </a:p>
        </p:txBody>
      </p:sp>
      <p:sp>
        <p:nvSpPr>
          <p:cNvPr id="21" name="Нижний колонтитул 20"/>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6" name="Номер слайда 5"/>
          <p:cNvSpPr>
            <a:spLocks noGrp="1"/>
          </p:cNvSpPr>
          <p:nvPr>
            <p:ph type="sldNum" sz="quarter" idx="12"/>
          </p:nvPr>
        </p:nvSpPr>
        <p:spPr/>
        <p:txBody>
          <a:bodyPr/>
          <a:lstStyle/>
          <a:p>
            <a:pPr>
              <a:defRPr/>
            </a:pPr>
            <a:fld id="{081EE688-6703-41C2-A615-000508E9AE51}" type="slidenum">
              <a:rPr lang="ru-RU" smtClean="0"/>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pPr>
              <a:defRPr/>
            </a:pPr>
            <a:fld id="{3FB89BE3-8BAF-40AF-9E40-4549D86C8570}" type="datetime1">
              <a:rPr lang="ru-RU" smtClean="0"/>
              <a:pPr>
                <a:defRPr/>
              </a:pPr>
              <a:t>22.12.2010</a:t>
            </a:fld>
            <a:endParaRPr lang="ru-RU"/>
          </a:p>
        </p:txBody>
      </p:sp>
      <p:sp>
        <p:nvSpPr>
          <p:cNvPr id="24" name="Нижний колонтитул 23"/>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7" name="Номер слайда 6"/>
          <p:cNvSpPr>
            <a:spLocks noGrp="1"/>
          </p:cNvSpPr>
          <p:nvPr>
            <p:ph type="sldNum" sz="quarter" idx="12"/>
          </p:nvPr>
        </p:nvSpPr>
        <p:spPr/>
        <p:txBody>
          <a:bodyPr/>
          <a:lstStyle/>
          <a:p>
            <a:pPr>
              <a:defRPr/>
            </a:pPr>
            <a:fld id="{4C8ACC6D-6B90-4DA8-B4E3-445C2BEC122B}" type="slidenum">
              <a:rPr lang="ru-RU" smtClean="0"/>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pPr>
              <a:defRPr/>
            </a:pPr>
            <a:fld id="{D917125C-4209-4354-BB63-25F17E550061}" type="datetime1">
              <a:rPr lang="ru-RU" smtClean="0"/>
              <a:pPr>
                <a:defRPr/>
              </a:pPr>
              <a:t>22.12.2010</a:t>
            </a:fld>
            <a:endParaRPr lang="ru-RU"/>
          </a:p>
        </p:txBody>
      </p:sp>
      <p:sp>
        <p:nvSpPr>
          <p:cNvPr id="29" name="Нижний колонтитул 28"/>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7" name="Номер слайда 6"/>
          <p:cNvSpPr>
            <a:spLocks noGrp="1"/>
          </p:cNvSpPr>
          <p:nvPr>
            <p:ph type="sldNum" sz="quarter" idx="12"/>
          </p:nvPr>
        </p:nvSpPr>
        <p:spPr/>
        <p:txBody>
          <a:bodyPr/>
          <a:lstStyle/>
          <a:p>
            <a:pPr>
              <a:defRPr/>
            </a:pPr>
            <a:fld id="{40E8F195-8133-4AF8-B2EA-995FA9FF7EA7}" type="slidenum">
              <a:rPr lang="ru-RU" smtClean="0"/>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pPr>
              <a:defRPr/>
            </a:pPr>
            <a:fld id="{37C0EC52-486B-4D90-A7FE-1B124EA95214}" type="datetime1">
              <a:rPr lang="ru-RU" smtClean="0"/>
              <a:pPr>
                <a:defRPr/>
              </a:pPr>
              <a:t>22.12.2010</a:t>
            </a:fld>
            <a:endParaRPr lang="ru-RU"/>
          </a:p>
        </p:txBody>
      </p:sp>
      <p:sp>
        <p:nvSpPr>
          <p:cNvPr id="5"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31" name="Номер слайда 30"/>
          <p:cNvSpPr>
            <a:spLocks noGrp="1"/>
          </p:cNvSpPr>
          <p:nvPr>
            <p:ph type="sldNum" sz="quarter" idx="12"/>
          </p:nvPr>
        </p:nvSpPr>
        <p:spPr/>
        <p:txBody>
          <a:bodyPr/>
          <a:lstStyle/>
          <a:p>
            <a:pPr>
              <a:defRPr/>
            </a:pPr>
            <a:fld id="{2363F4AC-0AC8-4633-B9F0-F822DB298C67}" type="slidenum">
              <a:rPr lang="ru-RU" smtClean="0"/>
              <a:pPr>
                <a:defRPr/>
              </a:pPr>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pPr>
              <a:defRPr/>
            </a:pPr>
            <a:fld id="{7D78D7FE-D6F5-410A-B3B3-75D0BBCDB010}" type="datetime1">
              <a:rPr lang="ru-RU" smtClean="0"/>
              <a:pPr>
                <a:defRPr/>
              </a:pPr>
              <a:t>22.12.2010</a:t>
            </a:fld>
            <a:endParaRPr lang="ru-RU"/>
          </a:p>
        </p:txBody>
      </p:sp>
      <p:sp>
        <p:nvSpPr>
          <p:cNvPr id="5"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6" name="Номер слайда 5"/>
          <p:cNvSpPr>
            <a:spLocks noGrp="1"/>
          </p:cNvSpPr>
          <p:nvPr>
            <p:ph type="sldNum" sz="quarter" idx="12"/>
          </p:nvPr>
        </p:nvSpPr>
        <p:spPr/>
        <p:txBody>
          <a:bodyPr/>
          <a:lstStyle/>
          <a:p>
            <a:pPr>
              <a:defRPr/>
            </a:pPr>
            <a:fld id="{296182A2-5C60-4FEE-9B08-02EA0A2AC083}" type="slidenum">
              <a:rPr lang="ru-RU" smtClean="0"/>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pPr>
              <a:defRPr/>
            </a:pPr>
            <a:fld id="{52B5212A-C637-4DCA-AF39-838C2DF01686}" type="datetime1">
              <a:rPr lang="ru-RU" smtClean="0"/>
              <a:pPr>
                <a:defRPr/>
              </a:pPr>
              <a:t>22.12.2010</a:t>
            </a:fld>
            <a:endParaRPr lang="ru-RU"/>
          </a:p>
        </p:txBody>
      </p:sp>
      <p:sp>
        <p:nvSpPr>
          <p:cNvPr id="5"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6" name="Номер слайда 5"/>
          <p:cNvSpPr>
            <a:spLocks noGrp="1"/>
          </p:cNvSpPr>
          <p:nvPr>
            <p:ph type="sldNum" sz="quarter" idx="12"/>
          </p:nvPr>
        </p:nvSpPr>
        <p:spPr/>
        <p:txBody>
          <a:bodyPr/>
          <a:lstStyle/>
          <a:p>
            <a:pPr>
              <a:defRPr/>
            </a:pPr>
            <a:fld id="{1225CF63-EABC-4DA2-AB93-388FFAAD86F0}" type="slidenum">
              <a:rPr lang="ru-RU" smtClean="0"/>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pPr>
              <a:defRPr/>
            </a:pPr>
            <a:fld id="{A7C83AA4-05D2-4E54-BE6B-12B6B348D359}" type="datetime1">
              <a:rPr lang="ru-RU" smtClean="0"/>
              <a:pPr>
                <a:defRPr/>
              </a:pPr>
              <a:t>22.12.2010</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r>
              <a:rPr lang="ru-RU" smtClean="0"/>
              <a:t>Московская секция ACM SIGMOD                   23 декабря 2010 г.</a:t>
            </a:r>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pPr>
              <a:defRPr/>
            </a:pPr>
            <a:fld id="{3A706174-60CE-41B3-904A-C5C0A85822EC}" type="slidenum">
              <a:rPr lang="ru-RU" smtClean="0"/>
              <a:pPr>
                <a:defRPr/>
              </a:pPr>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citforum.ru/database/articles/dw_appliance_and_mr/"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hyperlink" Target="http://citforum.ru/database/articles/end_of_arch_era/" TargetMode="Externa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hyperlink" Target="http://citforum.ru/database/articles/h-store-sigmod2010/" TargetMode="Externa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hyperlink" Target="http://citforum.ru/database/articles/abadi_vldb2010/" TargetMode="Externa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hyperlink" Target="http://citforum.ru/database/articles/madden_vldb2010/" TargetMode="Externa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hyperlink" Target="http://citforum.ru/database/articles/ailamaki_vldb2010/" TargetMode="Externa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hyperlink" Target="http://citforum.ru/database/articles/rethinking/" TargetMode="Externa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hyperlink" Target="http://citforum.ru/database/articles/kossmann_vldb_2009/" TargetMode="Externa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hyperlink" Target="http://citforum.ru/database/articles/kuz_oltp_2010/" TargetMode="Externa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sz="3200" b="1" smtClean="0"/>
              <a:t>Теоретики распределенных систем и будущее транзакционных систем </a:t>
            </a:r>
            <a:br>
              <a:rPr lang="ru-RU" sz="3200" b="1" smtClean="0"/>
            </a:br>
            <a:r>
              <a:rPr lang="ru-RU" sz="3200" b="1" smtClean="0"/>
              <a:t>управления данными</a:t>
            </a:r>
            <a:r>
              <a:rPr lang="ru-RU" sz="4000" b="1" smtClean="0"/>
              <a:t/>
            </a:r>
            <a:br>
              <a:rPr lang="ru-RU" sz="4000" b="1" smtClean="0"/>
            </a:br>
            <a:endParaRPr lang="ru-RU" sz="4000" b="1" smtClean="0"/>
          </a:p>
        </p:txBody>
      </p:sp>
      <p:sp>
        <p:nvSpPr>
          <p:cNvPr id="3" name="Подзаголовок 2"/>
          <p:cNvSpPr>
            <a:spLocks noGrp="1"/>
          </p:cNvSpPr>
          <p:nvPr>
            <p:ph type="subTitle" idx="1"/>
          </p:nvPr>
        </p:nvSpPr>
        <p:spPr/>
        <p:txBody>
          <a:bodyPr rtlCol="0">
            <a:normAutofit fontScale="55000" lnSpcReduction="20000"/>
          </a:bodyPr>
          <a:lstStyle/>
          <a:p>
            <a:pPr fontAlgn="auto">
              <a:spcAft>
                <a:spcPts val="0"/>
              </a:spcAft>
              <a:buFont typeface="Arial" pitchFamily="34" charset="0"/>
              <a:buNone/>
              <a:defRPr/>
            </a:pPr>
            <a:r>
              <a:rPr lang="ru-RU" dirty="0" smtClean="0"/>
              <a:t>С.Д. Кузнецов</a:t>
            </a:r>
          </a:p>
          <a:p>
            <a:pPr fontAlgn="auto">
              <a:spcAft>
                <a:spcPts val="0"/>
              </a:spcAft>
              <a:buFont typeface="Arial" pitchFamily="34" charset="0"/>
              <a:buNone/>
              <a:defRPr/>
            </a:pPr>
            <a:r>
              <a:rPr lang="ru-RU" sz="2400" dirty="0" smtClean="0"/>
              <a:t>Институт системного программирования РАН</a:t>
            </a:r>
          </a:p>
          <a:p>
            <a:pPr fontAlgn="auto">
              <a:spcAft>
                <a:spcPts val="0"/>
              </a:spcAft>
              <a:buFont typeface="Arial" pitchFamily="34" charset="0"/>
              <a:buNone/>
              <a:defRPr/>
            </a:pPr>
            <a:r>
              <a:rPr lang="ru-RU" sz="2400" dirty="0" err="1" smtClean="0"/>
              <a:t>ЦИТФорум</a:t>
            </a:r>
            <a:endParaRPr lang="ru-RU" sz="2400" dirty="0" smtClean="0"/>
          </a:p>
          <a:p>
            <a:pPr fontAlgn="auto">
              <a:spcAft>
                <a:spcPts val="0"/>
              </a:spcAft>
              <a:buFont typeface="Arial" pitchFamily="34" charset="0"/>
              <a:buNone/>
              <a:defRPr/>
            </a:pPr>
            <a:r>
              <a:rPr lang="en-US" sz="2400" dirty="0" smtClean="0"/>
              <a:t>kuzloc@ispras.ru</a:t>
            </a:r>
            <a:endParaRPr lang="ru-RU" sz="2400" dirty="0" smtClean="0"/>
          </a:p>
        </p:txBody>
      </p:sp>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5" name="Номер слайда 4"/>
          <p:cNvSpPr>
            <a:spLocks noGrp="1"/>
          </p:cNvSpPr>
          <p:nvPr>
            <p:ph type="sldNum" sz="quarter" idx="12"/>
          </p:nvPr>
        </p:nvSpPr>
        <p:spPr/>
        <p:txBody>
          <a:bodyPr/>
          <a:lstStyle/>
          <a:p>
            <a:pPr>
              <a:defRPr/>
            </a:pPr>
            <a:fld id="{25DBB6C7-7372-4F5C-96A3-C5972DC0EE7F}" type="slidenum">
              <a:rPr lang="ru-RU" smtClean="0"/>
              <a:pPr>
                <a:defRPr/>
              </a:pPr>
              <a:t>1</a:t>
            </a:fld>
            <a:endParaRPr lang="ru-RU"/>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Заголовок 1"/>
          <p:cNvSpPr>
            <a:spLocks noGrp="1"/>
          </p:cNvSpPr>
          <p:nvPr>
            <p:ph type="title"/>
          </p:nvPr>
        </p:nvSpPr>
        <p:spPr/>
        <p:txBody>
          <a:bodyPr/>
          <a:lstStyle/>
          <a:p>
            <a:r>
              <a:rPr lang="ru-RU" smtClean="0"/>
              <a:t>Введение (1)</a:t>
            </a:r>
          </a:p>
        </p:txBody>
      </p:sp>
      <p:sp>
        <p:nvSpPr>
          <p:cNvPr id="3" name="Содержимое 2"/>
          <p:cNvSpPr>
            <a:spLocks noGrp="1"/>
          </p:cNvSpPr>
          <p:nvPr>
            <p:ph idx="1"/>
          </p:nvPr>
        </p:nvSpPr>
        <p:spPr/>
        <p:txBody>
          <a:bodyPr rtlCol="0">
            <a:normAutofit fontScale="92500" lnSpcReduction="20000"/>
          </a:bodyPr>
          <a:lstStyle/>
          <a:p>
            <a:pPr fontAlgn="auto">
              <a:spcAft>
                <a:spcPts val="0"/>
              </a:spcAft>
              <a:buFont typeface="Symbol" pitchFamily="18" charset="2"/>
              <a:buChar char=""/>
              <a:defRPr/>
            </a:pPr>
            <a:r>
              <a:rPr lang="ru-RU" dirty="0" smtClean="0"/>
              <a:t>Возможность  дешевого построения неограниченно горизонтально масштабируемых кластерных привела к активизации исследований и разработок архитектур систем управления данных без совместного использования ресурсов (</a:t>
            </a:r>
            <a:r>
              <a:rPr lang="ru-RU" dirty="0" err="1" smtClean="0"/>
              <a:t>shared</a:t>
            </a:r>
            <a:r>
              <a:rPr lang="ru-RU" dirty="0" smtClean="0"/>
              <a:t> </a:t>
            </a:r>
            <a:r>
              <a:rPr lang="ru-RU" dirty="0" err="1" smtClean="0"/>
              <a:t>nothing</a:t>
            </a:r>
            <a:r>
              <a:rPr lang="ru-RU" dirty="0" smtClean="0"/>
              <a:t>)</a:t>
            </a:r>
          </a:p>
          <a:p>
            <a:pPr fontAlgn="auto">
              <a:spcAft>
                <a:spcPts val="0"/>
              </a:spcAft>
              <a:buFont typeface="Symbol" pitchFamily="18" charset="2"/>
              <a:buChar char=""/>
              <a:defRPr/>
            </a:pPr>
            <a:r>
              <a:rPr lang="ru-RU" dirty="0" smtClean="0"/>
              <a:t>Два фронта работ: </a:t>
            </a:r>
          </a:p>
          <a:p>
            <a:pPr lvl="1" fontAlgn="auto">
              <a:spcAft>
                <a:spcPts val="0"/>
              </a:spcAft>
              <a:buFont typeface="Arial" pitchFamily="34" charset="0"/>
              <a:buChar char="–"/>
              <a:defRPr/>
            </a:pPr>
            <a:r>
              <a:rPr lang="ru-RU" dirty="0" smtClean="0"/>
              <a:t>«</a:t>
            </a:r>
            <a:r>
              <a:rPr lang="en-US" dirty="0" err="1" smtClean="0"/>
              <a:t>NoSQL</a:t>
            </a:r>
            <a:r>
              <a:rPr lang="ru-RU" dirty="0" smtClean="0"/>
              <a:t>»: отказ от существующих решений</a:t>
            </a:r>
          </a:p>
          <a:p>
            <a:pPr lvl="1" fontAlgn="auto">
              <a:spcAft>
                <a:spcPts val="0"/>
              </a:spcAft>
              <a:buFont typeface="Arial" pitchFamily="34" charset="0"/>
              <a:buChar char="–"/>
              <a:defRPr/>
            </a:pPr>
            <a:r>
              <a:rPr lang="ru-RU" dirty="0" smtClean="0"/>
              <a:t>«один размер непригоден для всех»: прошло время универсальных СУБД; необходимо пользоваться всеми полезными технологиями и идеями, накопленными в сообществе баз данных </a:t>
            </a:r>
          </a:p>
        </p:txBody>
      </p:sp>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5" name="Номер слайда 4"/>
          <p:cNvSpPr>
            <a:spLocks noGrp="1"/>
          </p:cNvSpPr>
          <p:nvPr>
            <p:ph type="sldNum" sz="quarter" idx="12"/>
          </p:nvPr>
        </p:nvSpPr>
        <p:spPr/>
        <p:txBody>
          <a:bodyPr/>
          <a:lstStyle/>
          <a:p>
            <a:pPr>
              <a:defRPr/>
            </a:pPr>
            <a:fld id="{6BC9609D-CF50-4468-A700-71C1358C5B87}" type="slidenum">
              <a:rPr lang="ru-RU" smtClean="0"/>
              <a:pPr>
                <a:defRPr/>
              </a:pPr>
              <a:t>2</a:t>
            </a:fld>
            <a:endParaRPr lang="ru-RU"/>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Заголовок 1"/>
          <p:cNvSpPr>
            <a:spLocks noGrp="1"/>
          </p:cNvSpPr>
          <p:nvPr>
            <p:ph type="title"/>
          </p:nvPr>
        </p:nvSpPr>
        <p:spPr/>
        <p:txBody>
          <a:bodyPr/>
          <a:lstStyle/>
          <a:p>
            <a:r>
              <a:rPr lang="ru-RU" smtClean="0"/>
              <a:t>Введение (2)</a:t>
            </a:r>
          </a:p>
        </p:txBody>
      </p:sp>
      <p:sp>
        <p:nvSpPr>
          <p:cNvPr id="4099" name="Содержимое 2"/>
          <p:cNvSpPr>
            <a:spLocks noGrp="1"/>
          </p:cNvSpPr>
          <p:nvPr>
            <p:ph idx="1"/>
          </p:nvPr>
        </p:nvSpPr>
        <p:spPr/>
        <p:txBody>
          <a:bodyPr/>
          <a:lstStyle/>
          <a:p>
            <a:r>
              <a:rPr lang="ru-RU" dirty="0" smtClean="0"/>
              <a:t>Представители обоих фронтов сходятся по первому пункту</a:t>
            </a:r>
          </a:p>
          <a:p>
            <a:r>
              <a:rPr lang="ru-RU" dirty="0" smtClean="0"/>
              <a:t>Второй пункт их разделяет</a:t>
            </a:r>
          </a:p>
          <a:p>
            <a:pPr lvl="1"/>
            <a:r>
              <a:rPr lang="ru-RU" dirty="0" smtClean="0"/>
              <a:t>люди из первого лагеря, что технологии баз данных являются тяжким грузом прошлого</a:t>
            </a:r>
          </a:p>
          <a:p>
            <a:pPr lvl="1"/>
            <a:r>
              <a:rPr lang="ru-RU" dirty="0" smtClean="0"/>
              <a:t>второй лагерь относится к ним, как к ценному наследию, жертвовать которым нельзя</a:t>
            </a:r>
          </a:p>
        </p:txBody>
      </p:sp>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5" name="Номер слайда 4"/>
          <p:cNvSpPr>
            <a:spLocks noGrp="1"/>
          </p:cNvSpPr>
          <p:nvPr>
            <p:ph type="sldNum" sz="quarter" idx="12"/>
          </p:nvPr>
        </p:nvSpPr>
        <p:spPr/>
        <p:txBody>
          <a:bodyPr/>
          <a:lstStyle/>
          <a:p>
            <a:pPr>
              <a:defRPr/>
            </a:pPr>
            <a:fld id="{6BC9609D-CF50-4468-A700-71C1358C5B87}" type="slidenum">
              <a:rPr lang="ru-RU" smtClean="0"/>
              <a:pPr>
                <a:defRPr/>
              </a:pPr>
              <a:t>3</a:t>
            </a:fld>
            <a:endParaRPr lang="ru-RU"/>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16386" name="Заголовок 1"/>
          <p:cNvSpPr>
            <a:spLocks noGrp="1"/>
          </p:cNvSpPr>
          <p:nvPr>
            <p:ph type="title" idx="4294967295"/>
          </p:nvPr>
        </p:nvSpPr>
        <p:spPr>
          <a:xfrm>
            <a:off x="0" y="274638"/>
            <a:ext cx="8229600" cy="1143000"/>
          </a:xfrm>
        </p:spPr>
        <p:txBody>
          <a:bodyPr/>
          <a:lstStyle/>
          <a:p>
            <a:r>
              <a:rPr lang="ru-RU" smtClean="0"/>
              <a:t>Введение (3)</a:t>
            </a:r>
          </a:p>
        </p:txBody>
      </p:sp>
      <p:sp>
        <p:nvSpPr>
          <p:cNvPr id="16387" name="Содержимое 2"/>
          <p:cNvSpPr>
            <a:spLocks noGrp="1"/>
          </p:cNvSpPr>
          <p:nvPr>
            <p:ph idx="4294967295"/>
          </p:nvPr>
        </p:nvSpPr>
        <p:spPr>
          <a:xfrm>
            <a:off x="0" y="1600200"/>
            <a:ext cx="8229600" cy="4525963"/>
          </a:xfrm>
        </p:spPr>
        <p:txBody>
          <a:bodyPr/>
          <a:lstStyle/>
          <a:p>
            <a:r>
              <a:rPr lang="ru-RU" sz="2400" smtClean="0"/>
              <a:t>Ведутся работы в двух наиболее важных направлениях управления данными</a:t>
            </a:r>
            <a:endParaRPr lang="ru-RU" sz="2400" smtClean="0">
              <a:latin typeface="Arial" charset="0"/>
            </a:endParaRPr>
          </a:p>
          <a:p>
            <a:pPr lvl="1"/>
            <a:r>
              <a:rPr lang="ru-RU" sz="2000" smtClean="0"/>
              <a:t>аналитические системы управления данными </a:t>
            </a:r>
            <a:endParaRPr lang="ru-RU" sz="2000" smtClean="0">
              <a:latin typeface="Arial" charset="0"/>
            </a:endParaRPr>
          </a:p>
          <a:p>
            <a:pPr lvl="1"/>
            <a:r>
              <a:rPr lang="ru-RU" sz="2000" smtClean="0"/>
              <a:t>транзакционные системы управления данными</a:t>
            </a:r>
            <a:endParaRPr lang="ru-RU" sz="2000" smtClean="0">
              <a:latin typeface="Arial" charset="0"/>
            </a:endParaRPr>
          </a:p>
          <a:p>
            <a:r>
              <a:rPr lang="ru-RU" sz="2400" smtClean="0"/>
              <a:t>В прошлые годы разделяло отношение к NoSQL-технологии анализа данных MapReduce</a:t>
            </a:r>
            <a:r>
              <a:rPr lang="ru-RU" smtClean="0"/>
              <a:t> </a:t>
            </a:r>
            <a:endParaRPr lang="ru-RU" smtClean="0">
              <a:latin typeface="Arial" charset="0"/>
            </a:endParaRPr>
          </a:p>
          <a:p>
            <a:r>
              <a:rPr lang="ru-RU" sz="2400" smtClean="0"/>
              <a:t>Однако это время, как кажется, миновало </a:t>
            </a:r>
          </a:p>
          <a:p>
            <a:pPr lvl="1"/>
            <a:r>
              <a:rPr lang="ru-RU" sz="2000" smtClean="0"/>
              <a:t>см. </a:t>
            </a:r>
            <a:r>
              <a:rPr lang="ru-RU" sz="2000" smtClean="0">
                <a:latin typeface="Arial" charset="0"/>
              </a:rPr>
              <a:t>«</a:t>
            </a:r>
            <a:r>
              <a:rPr lang="ru-RU" sz="2000" smtClean="0"/>
              <a:t>MapReduce: внутри, снаружи или сбоку от параллельных СУБД?</a:t>
            </a:r>
            <a:r>
              <a:rPr lang="ru-RU" sz="2000" smtClean="0">
                <a:latin typeface="Arial" charset="0"/>
              </a:rPr>
              <a:t>»</a:t>
            </a:r>
            <a:r>
              <a:rPr lang="ru-RU" sz="2000" smtClean="0"/>
              <a:t> (</a:t>
            </a:r>
            <a:r>
              <a:rPr lang="ru-RU" sz="2000" smtClean="0">
                <a:hlinkClick r:id="rId2"/>
              </a:rPr>
              <a:t>http://citforum.ru/database/articles/dw_appliance_and_mr/</a:t>
            </a:r>
            <a:r>
              <a:rPr lang="ru-RU" sz="2000" smtClean="0"/>
              <a:t>)</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4</a:t>
            </a:fld>
            <a:endParaRPr lang="ru-RU"/>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17410" name="Заголовок 1"/>
          <p:cNvSpPr>
            <a:spLocks noGrp="1"/>
          </p:cNvSpPr>
          <p:nvPr>
            <p:ph type="title" idx="4294967295"/>
          </p:nvPr>
        </p:nvSpPr>
        <p:spPr>
          <a:xfrm>
            <a:off x="0" y="274638"/>
            <a:ext cx="8229600" cy="1143000"/>
          </a:xfrm>
        </p:spPr>
        <p:txBody>
          <a:bodyPr/>
          <a:lstStyle/>
          <a:p>
            <a:r>
              <a:rPr lang="ru-RU" smtClean="0"/>
              <a:t>Введение (4)</a:t>
            </a:r>
          </a:p>
        </p:txBody>
      </p:sp>
      <p:sp>
        <p:nvSpPr>
          <p:cNvPr id="17411" name="Содержимое 2"/>
          <p:cNvSpPr>
            <a:spLocks noGrp="1"/>
          </p:cNvSpPr>
          <p:nvPr>
            <p:ph idx="4294967295"/>
          </p:nvPr>
        </p:nvSpPr>
        <p:spPr>
          <a:xfrm>
            <a:off x="0" y="1600200"/>
            <a:ext cx="8229600" cy="4525963"/>
          </a:xfrm>
        </p:spPr>
        <p:txBody>
          <a:bodyPr/>
          <a:lstStyle/>
          <a:p>
            <a:r>
              <a:rPr lang="ru-RU" sz="2800" smtClean="0"/>
              <a:t>Цель: разобраться в происходящем в области средств управления данными категории OLTP</a:t>
            </a:r>
          </a:p>
          <a:p>
            <a:r>
              <a:rPr lang="ru-RU" sz="2800" smtClean="0"/>
              <a:t>Значительную часть современных Interner-приложений составляют транзакционные приложения </a:t>
            </a:r>
          </a:p>
          <a:p>
            <a:r>
              <a:rPr lang="ru-RU" sz="2800" smtClean="0"/>
              <a:t>Необходимо уметь легко, быстро и эффективно масштабировать свои системы управления данными</a:t>
            </a:r>
          </a:p>
          <a:p>
            <a:pPr lvl="1"/>
            <a:r>
              <a:rPr lang="ru-RU" sz="2400" smtClean="0"/>
              <a:t>речь идет именно о горизонтальном масштабировании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5</a:t>
            </a:fld>
            <a:endParaRPr lang="ru-RU"/>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18434" name="Заголовок 1"/>
          <p:cNvSpPr>
            <a:spLocks noGrp="1"/>
          </p:cNvSpPr>
          <p:nvPr>
            <p:ph type="title" idx="4294967295"/>
          </p:nvPr>
        </p:nvSpPr>
        <p:spPr>
          <a:xfrm>
            <a:off x="0" y="274638"/>
            <a:ext cx="8229600" cy="1143000"/>
          </a:xfrm>
        </p:spPr>
        <p:txBody>
          <a:bodyPr/>
          <a:lstStyle/>
          <a:p>
            <a:r>
              <a:rPr lang="ru-RU" smtClean="0"/>
              <a:t>Введение (5)</a:t>
            </a:r>
          </a:p>
        </p:txBody>
      </p:sp>
      <p:sp>
        <p:nvSpPr>
          <p:cNvPr id="18435" name="Содержимое 2"/>
          <p:cNvSpPr>
            <a:spLocks noGrp="1"/>
          </p:cNvSpPr>
          <p:nvPr>
            <p:ph idx="4294967295"/>
          </p:nvPr>
        </p:nvSpPr>
        <p:spPr>
          <a:xfrm>
            <a:off x="0" y="1600200"/>
            <a:ext cx="8229600" cy="4525963"/>
          </a:xfrm>
        </p:spPr>
        <p:txBody>
          <a:bodyPr/>
          <a:lstStyle/>
          <a:p>
            <a:r>
              <a:rPr lang="ru-RU" sz="2800" smtClean="0"/>
              <a:t>Горизонтальное масштабирование (scaling out) СУБД является необходимым условием развития бизнеса</a:t>
            </a:r>
          </a:p>
          <a:p>
            <a:r>
              <a:rPr lang="ru-RU" sz="2800" smtClean="0"/>
              <a:t>Транзакции обычно являются очень короткими и состоят из простых операций</a:t>
            </a:r>
          </a:p>
          <a:p>
            <a:pPr lvl="1"/>
            <a:r>
              <a:rPr lang="ru-RU" sz="2400" smtClean="0"/>
              <a:t>время реакции неперегруженного запросами приложения обычно пользователей вполне устраивает</a:t>
            </a:r>
            <a:r>
              <a:rPr lang="ru-RU" smtClean="0"/>
              <a:t> </a:t>
            </a:r>
            <a:r>
              <a:rPr lang="ru-RU" sz="2000" smtClean="0"/>
              <a:t>  </a:t>
            </a:r>
          </a:p>
          <a:p>
            <a:pPr lvl="1"/>
            <a:endParaRPr lang="ru-RU" sz="2400" smtClean="0"/>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6</a:t>
            </a:fld>
            <a:endParaRPr lang="ru-RU"/>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19458" name="Заголовок 1"/>
          <p:cNvSpPr>
            <a:spLocks noGrp="1"/>
          </p:cNvSpPr>
          <p:nvPr>
            <p:ph type="title" idx="4294967295"/>
          </p:nvPr>
        </p:nvSpPr>
        <p:spPr>
          <a:xfrm>
            <a:off x="0" y="274638"/>
            <a:ext cx="8229600" cy="1143000"/>
          </a:xfrm>
        </p:spPr>
        <p:txBody>
          <a:bodyPr/>
          <a:lstStyle/>
          <a:p>
            <a:r>
              <a:rPr lang="ru-RU" smtClean="0"/>
              <a:t>Введение (6)</a:t>
            </a:r>
          </a:p>
        </p:txBody>
      </p:sp>
      <p:sp>
        <p:nvSpPr>
          <p:cNvPr id="19459" name="Содержимое 2"/>
          <p:cNvSpPr>
            <a:spLocks noGrp="1"/>
          </p:cNvSpPr>
          <p:nvPr>
            <p:ph idx="4294967295"/>
          </p:nvPr>
        </p:nvSpPr>
        <p:spPr>
          <a:xfrm>
            <a:off x="0" y="1600200"/>
            <a:ext cx="8229600" cy="4525963"/>
          </a:xfrm>
        </p:spPr>
        <p:txBody>
          <a:bodyPr/>
          <a:lstStyle/>
          <a:p>
            <a:r>
              <a:rPr lang="ru-RU" sz="2800" smtClean="0"/>
              <a:t>Однако при взаимодействии пользователя с онлайновым приложением могут возникать задержки из-за недоступности каких-либо ресурсов на уровне управления данными</a:t>
            </a:r>
          </a:p>
          <a:p>
            <a:r>
              <a:rPr lang="ru-RU" sz="2800" smtClean="0"/>
              <a:t>Такие задержки могут оказаться губительными для бизнеса</a:t>
            </a:r>
          </a:p>
          <a:p>
            <a:r>
              <a:rPr lang="ru-RU" sz="2800" smtClean="0"/>
              <a:t>Поэтому не менее важным требованием к СУБД  является доступность (availability), </a:t>
            </a:r>
          </a:p>
          <a:p>
            <a:pPr lvl="1"/>
            <a:r>
              <a:rPr lang="ru-RU" sz="2400" smtClean="0"/>
              <a:t>гарантирующая отсутствие таких задержек </a:t>
            </a:r>
          </a:p>
          <a:p>
            <a:pPr lvl="1">
              <a:buFont typeface="Arial" charset="0"/>
              <a:buNone/>
            </a:pPr>
            <a:endParaRPr lang="ru-RU" smtClean="0"/>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7</a:t>
            </a:fld>
            <a:endParaRPr lang="ru-RU"/>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20482" name="Заголовок 1"/>
          <p:cNvSpPr>
            <a:spLocks noGrp="1"/>
          </p:cNvSpPr>
          <p:nvPr>
            <p:ph type="title" idx="4294967295"/>
          </p:nvPr>
        </p:nvSpPr>
        <p:spPr>
          <a:xfrm>
            <a:off x="0" y="274638"/>
            <a:ext cx="8229600" cy="1143000"/>
          </a:xfrm>
        </p:spPr>
        <p:txBody>
          <a:bodyPr/>
          <a:lstStyle/>
          <a:p>
            <a:r>
              <a:rPr lang="ru-RU" smtClean="0"/>
              <a:t>Введение (7)</a:t>
            </a:r>
          </a:p>
        </p:txBody>
      </p:sp>
      <p:sp>
        <p:nvSpPr>
          <p:cNvPr id="20483" name="Содержимое 2"/>
          <p:cNvSpPr>
            <a:spLocks noGrp="1"/>
          </p:cNvSpPr>
          <p:nvPr>
            <p:ph idx="4294967295"/>
          </p:nvPr>
        </p:nvSpPr>
        <p:spPr>
          <a:xfrm>
            <a:off x="0" y="1600200"/>
            <a:ext cx="8229600" cy="4525963"/>
          </a:xfrm>
        </p:spPr>
        <p:txBody>
          <a:bodyPr/>
          <a:lstStyle/>
          <a:p>
            <a:r>
              <a:rPr lang="ru-RU" sz="2400" smtClean="0"/>
              <a:t>Хуже всего на отношение клиентов к Internet-компании действуют сообщения типа </a:t>
            </a:r>
            <a:r>
              <a:rPr lang="ru-RU" sz="2400" i="1" smtClean="0"/>
              <a:t>service unavailable</a:t>
            </a:r>
          </a:p>
          <a:p>
            <a:r>
              <a:rPr lang="ru-RU" sz="2400" smtClean="0"/>
              <a:t>Поэтому многие онлайновые компании готовы согласиться с тем, что в некоторых случаях результаты выполнения транзакций системой управления данными будут некорректными, если при этом доступность системы будет максимально возможной </a:t>
            </a:r>
          </a:p>
          <a:p>
            <a:r>
              <a:rPr lang="ru-RU" sz="2400" smtClean="0"/>
              <a:t>Выстраивается некоторая "теоретическая" база, оправдывающая перед пользователями возможное некорректное поведение приложений тем, что "потребность в извинениях возникает в любом бизнесе"</a:t>
            </a:r>
          </a:p>
          <a:p>
            <a:pPr lvl="1">
              <a:buFont typeface="Arial" charset="0"/>
              <a:buNone/>
            </a:pPr>
            <a:endParaRPr lang="ru-RU" sz="2400" smtClean="0"/>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8</a:t>
            </a:fld>
            <a:endParaRPr lang="ru-RU"/>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21506" name="Заголовок 1"/>
          <p:cNvSpPr>
            <a:spLocks noGrp="1"/>
          </p:cNvSpPr>
          <p:nvPr>
            <p:ph type="title" idx="4294967295"/>
          </p:nvPr>
        </p:nvSpPr>
        <p:spPr>
          <a:xfrm>
            <a:off x="0" y="274638"/>
            <a:ext cx="8229600" cy="1143000"/>
          </a:xfrm>
        </p:spPr>
        <p:txBody>
          <a:bodyPr/>
          <a:lstStyle/>
          <a:p>
            <a:r>
              <a:rPr lang="ru-RU" smtClean="0"/>
              <a:t>Введение (8)</a:t>
            </a:r>
          </a:p>
        </p:txBody>
      </p:sp>
      <p:sp>
        <p:nvSpPr>
          <p:cNvPr id="21507" name="Содержимое 2"/>
          <p:cNvSpPr>
            <a:spLocks noGrp="1"/>
          </p:cNvSpPr>
          <p:nvPr>
            <p:ph idx="4294967295"/>
          </p:nvPr>
        </p:nvSpPr>
        <p:spPr>
          <a:xfrm>
            <a:off x="0" y="1600200"/>
            <a:ext cx="8229600" cy="4525963"/>
          </a:xfrm>
        </p:spPr>
        <p:txBody>
          <a:bodyPr>
            <a:normAutofit lnSpcReduction="10000"/>
          </a:bodyPr>
          <a:lstStyle/>
          <a:p>
            <a:r>
              <a:rPr lang="ru-RU" sz="2400" smtClean="0"/>
              <a:t>Более серьезным «теоретическим» основанием NoSQL-разработок, в которых общепринятые полезные свойства СУБД приносятся в жертву доступности этих систем, является так называемая «теорема CAP»</a:t>
            </a:r>
          </a:p>
          <a:p>
            <a:pPr lvl="1"/>
            <a:r>
              <a:rPr lang="ru-RU" sz="2000" smtClean="0"/>
              <a:t>впервые сформулированная Эриком Брювером (Eric Brewer) </a:t>
            </a:r>
          </a:p>
          <a:p>
            <a:r>
              <a:rPr lang="ru-RU" sz="2400" smtClean="0"/>
              <a:t>Теорема в кавычках, поскольку утверждение, названное Брювером теоремой, поскольку отсутствует какая-либо четкая и хотя бы немного формальная постановка задачи</a:t>
            </a:r>
          </a:p>
          <a:p>
            <a:r>
              <a:rPr lang="ru-RU" sz="2400" smtClean="0"/>
              <a:t>Распространено мнение, что она означает невозможность поддержки в одной распределенной системе управления данных свойств Consistency, Availability  и Partitioning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9</a:t>
            </a:fld>
            <a:endParaRPr lang="ru-RU"/>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22530" name="Заголовок 1"/>
          <p:cNvSpPr>
            <a:spLocks noGrp="1"/>
          </p:cNvSpPr>
          <p:nvPr>
            <p:ph type="title" idx="4294967295"/>
          </p:nvPr>
        </p:nvSpPr>
        <p:spPr>
          <a:xfrm>
            <a:off x="0" y="274638"/>
            <a:ext cx="8229600" cy="1143000"/>
          </a:xfrm>
        </p:spPr>
        <p:txBody>
          <a:bodyPr/>
          <a:lstStyle/>
          <a:p>
            <a:r>
              <a:rPr lang="ru-RU" smtClean="0"/>
              <a:t>Введение (9)</a:t>
            </a:r>
          </a:p>
        </p:txBody>
      </p:sp>
      <p:sp>
        <p:nvSpPr>
          <p:cNvPr id="22531" name="Содержимое 2"/>
          <p:cNvSpPr>
            <a:spLocks noGrp="1"/>
          </p:cNvSpPr>
          <p:nvPr>
            <p:ph idx="4294967295"/>
          </p:nvPr>
        </p:nvSpPr>
        <p:spPr>
          <a:xfrm>
            <a:off x="0" y="1600200"/>
            <a:ext cx="8229600" cy="4525963"/>
          </a:xfrm>
        </p:spPr>
        <p:txBody>
          <a:bodyPr/>
          <a:lstStyle/>
          <a:p>
            <a:r>
              <a:rPr lang="ru-RU" sz="2400" smtClean="0"/>
              <a:t>Обобщая consistency в смысле Брювера до полного набора свойств ACID классических транзакций баз данных, сообщество NoSQL с готовностью отказывается от реальной поддержки транзакций в своих системах</a:t>
            </a:r>
          </a:p>
          <a:p>
            <a:pPr lvl="1"/>
            <a:r>
              <a:rPr lang="ru-RU" sz="2000" smtClean="0"/>
              <a:t>NoSQL -</a:t>
            </a:r>
            <a:r>
              <a:rPr lang="en-US" sz="2000" smtClean="0"/>
              <a:t>&gt;</a:t>
            </a:r>
            <a:r>
              <a:rPr lang="ru-RU" sz="2000" smtClean="0"/>
              <a:t> NoACID</a:t>
            </a:r>
          </a:p>
          <a:p>
            <a:r>
              <a:rPr lang="ru-RU" sz="2400" smtClean="0"/>
              <a:t>Не буду касаться "экстремистских" решений для поддержки оналайновых "OLTP"-приложений </a:t>
            </a:r>
          </a:p>
          <a:p>
            <a:r>
              <a:rPr lang="ru-RU" sz="2400" smtClean="0"/>
              <a:t>С практической точки зрения они очень важны, но, </a:t>
            </a:r>
          </a:p>
          <a:p>
            <a:pPr lvl="1"/>
            <a:r>
              <a:rPr lang="ru-RU" sz="2000" smtClean="0"/>
              <a:t>не</a:t>
            </a:r>
            <a:r>
              <a:rPr lang="ru-RU" smtClean="0"/>
              <a:t> </a:t>
            </a:r>
            <a:r>
              <a:rPr lang="ru-RU" sz="2000" smtClean="0"/>
              <a:t>вписываются в контекст доклада</a:t>
            </a:r>
          </a:p>
          <a:p>
            <a:pPr lvl="1"/>
            <a:r>
              <a:rPr lang="ru-RU" sz="2000" smtClean="0"/>
              <a:t>у разработок этой категории нет какой-либо общей идеологии, кроме отрицания SQL и ACID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10</a:t>
            </a:fld>
            <a:endParaRPr lang="ru-RU"/>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23554" name="Заголовок 1"/>
          <p:cNvSpPr>
            <a:spLocks noGrp="1"/>
          </p:cNvSpPr>
          <p:nvPr>
            <p:ph type="title" idx="4294967295"/>
          </p:nvPr>
        </p:nvSpPr>
        <p:spPr>
          <a:xfrm>
            <a:off x="0" y="274638"/>
            <a:ext cx="8229600" cy="1143000"/>
          </a:xfrm>
        </p:spPr>
        <p:txBody>
          <a:bodyPr/>
          <a:lstStyle/>
          <a:p>
            <a:r>
              <a:rPr lang="ru-RU" smtClean="0"/>
              <a:t>Введение (10)</a:t>
            </a:r>
          </a:p>
        </p:txBody>
      </p:sp>
      <p:sp>
        <p:nvSpPr>
          <p:cNvPr id="23555" name="Содержимое 2"/>
          <p:cNvSpPr>
            <a:spLocks noGrp="1"/>
          </p:cNvSpPr>
          <p:nvPr>
            <p:ph idx="4294967295"/>
          </p:nvPr>
        </p:nvSpPr>
        <p:spPr>
          <a:xfrm>
            <a:off x="0" y="1600200"/>
            <a:ext cx="8229600" cy="4525963"/>
          </a:xfrm>
        </p:spPr>
        <p:txBody>
          <a:bodyPr>
            <a:normAutofit lnSpcReduction="10000"/>
          </a:bodyPr>
          <a:lstStyle/>
          <a:p>
            <a:r>
              <a:rPr lang="ru-RU" sz="2800" smtClean="0"/>
              <a:t>Имеется и другая ветвь - ETH Цюрих и, прежде всего, Дональд Коссманн (Donald Kossmann)</a:t>
            </a:r>
          </a:p>
          <a:p>
            <a:r>
              <a:rPr lang="ru-RU" sz="2800" smtClean="0"/>
              <a:t>Для поддержки ACID-транзакций требуются дополнительные расходы, оплачивать которые пользователи должны только в тех случаях, когда это качество службы управления данными им действительно требуется</a:t>
            </a:r>
          </a:p>
          <a:p>
            <a:r>
              <a:rPr lang="ru-RU" sz="2800" smtClean="0"/>
              <a:t>Вокруг этих идей выполняются интересные исследования и разработки, заслуживающие анализа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11</a:t>
            </a:fld>
            <a:endParaRPr lang="ru-RU"/>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24578" name="Заголовок 1"/>
          <p:cNvSpPr>
            <a:spLocks noGrp="1"/>
          </p:cNvSpPr>
          <p:nvPr>
            <p:ph type="title" idx="4294967295"/>
          </p:nvPr>
        </p:nvSpPr>
        <p:spPr>
          <a:xfrm>
            <a:off x="0" y="274638"/>
            <a:ext cx="8229600" cy="1143000"/>
          </a:xfrm>
        </p:spPr>
        <p:txBody>
          <a:bodyPr/>
          <a:lstStyle/>
          <a:p>
            <a:r>
              <a:rPr lang="ru-RU" smtClean="0"/>
              <a:t>Введение (11)</a:t>
            </a:r>
          </a:p>
        </p:txBody>
      </p:sp>
      <p:sp>
        <p:nvSpPr>
          <p:cNvPr id="24579" name="Содержимое 2"/>
          <p:cNvSpPr>
            <a:spLocks noGrp="1"/>
          </p:cNvSpPr>
          <p:nvPr>
            <p:ph idx="4294967295"/>
          </p:nvPr>
        </p:nvSpPr>
        <p:spPr>
          <a:xfrm>
            <a:off x="0" y="1600200"/>
            <a:ext cx="8229600" cy="4525963"/>
          </a:xfrm>
        </p:spPr>
        <p:txBody>
          <a:bodyPr/>
          <a:lstStyle/>
          <a:p>
            <a:r>
              <a:rPr lang="ru-RU" sz="2800" smtClean="0"/>
              <a:t>Среди работ, в которых не затрагиваются свойства ACID и обеспечивается горизонтальное масштабирование параллельных СУБД, наиболее интересен проект H-Store, в котором участвуют исследователи </a:t>
            </a:r>
            <a:r>
              <a:rPr lang="en-US" sz="2800" smtClean="0"/>
              <a:t>MIT</a:t>
            </a:r>
            <a:r>
              <a:rPr lang="ru-RU" sz="2800" smtClean="0"/>
              <a:t>, </a:t>
            </a:r>
            <a:r>
              <a:rPr lang="en-US" sz="2800" smtClean="0"/>
              <a:t>Yale </a:t>
            </a:r>
            <a:r>
              <a:rPr lang="ru-RU" sz="2800" smtClean="0"/>
              <a:t>и </a:t>
            </a:r>
            <a:r>
              <a:rPr lang="en-US" sz="2800" smtClean="0"/>
              <a:t>Brown</a:t>
            </a:r>
            <a:r>
              <a:rPr lang="ru-RU" sz="2800" smtClean="0"/>
              <a:t> </a:t>
            </a:r>
          </a:p>
          <a:p>
            <a:pPr lvl="1"/>
            <a:r>
              <a:rPr lang="ru-RU" sz="2400" smtClean="0"/>
              <a:t>при участии Майкла Стоунбрейкера и Стенли Здоника (Stanley Zdonik)</a:t>
            </a:r>
          </a:p>
          <a:p>
            <a:r>
              <a:rPr lang="ru-RU" sz="2800" smtClean="0"/>
              <a:t>Основана компания VoltDB, выпустившая коммерческий программный продукт</a:t>
            </a:r>
          </a:p>
          <a:p>
            <a:pPr lvl="1"/>
            <a:r>
              <a:rPr lang="ru-RU" sz="2400" smtClean="0"/>
              <a:t>с открытыми исходными текстами и лицензией GPL3</a:t>
            </a:r>
            <a:r>
              <a:rPr lang="ru-RU" smtClean="0"/>
              <a:t>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12</a:t>
            </a:fld>
            <a:endParaRPr lang="ru-RU"/>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25602" name="Заголовок 1"/>
          <p:cNvSpPr>
            <a:spLocks noGrp="1"/>
          </p:cNvSpPr>
          <p:nvPr>
            <p:ph type="title" idx="4294967295"/>
          </p:nvPr>
        </p:nvSpPr>
        <p:spPr>
          <a:xfrm>
            <a:off x="0" y="274638"/>
            <a:ext cx="8229600" cy="1143000"/>
          </a:xfrm>
        </p:spPr>
        <p:txBody>
          <a:bodyPr/>
          <a:lstStyle/>
          <a:p>
            <a:r>
              <a:rPr lang="ru-RU" smtClean="0"/>
              <a:t>Введение (12)</a:t>
            </a:r>
          </a:p>
        </p:txBody>
      </p:sp>
      <p:sp>
        <p:nvSpPr>
          <p:cNvPr id="25603" name="Содержимое 2"/>
          <p:cNvSpPr>
            <a:spLocks noGrp="1"/>
          </p:cNvSpPr>
          <p:nvPr>
            <p:ph idx="4294967295"/>
          </p:nvPr>
        </p:nvSpPr>
        <p:spPr>
          <a:xfrm>
            <a:off x="0" y="1600200"/>
            <a:ext cx="8229600" cy="4525963"/>
          </a:xfrm>
        </p:spPr>
        <p:txBody>
          <a:bodyPr>
            <a:normAutofit lnSpcReduction="10000"/>
          </a:bodyPr>
          <a:lstStyle/>
          <a:p>
            <a:r>
              <a:rPr lang="ru-RU" sz="2400" smtClean="0"/>
              <a:t>Основной упор делается на достижение высокой эффективности и обеспечение линейной горизонтальной масштабируемости при полной поддержке ACID-транзакций</a:t>
            </a:r>
          </a:p>
          <a:p>
            <a:r>
              <a:rPr lang="ru-RU" sz="2400" smtClean="0"/>
              <a:t>Майкл Стоунбрейкер доказывает, что отказ от свойств ACID никоим образом не способствует повышению уровня доступности распределенных систем управления данными</a:t>
            </a:r>
          </a:p>
          <a:p>
            <a:r>
              <a:rPr lang="ru-RU" sz="2400" smtClean="0"/>
              <a:t>Высокой производительности и горизонтальной масштабируемости массивно-параллельных систем баз данных в наибольшей степени мешают распределенные транзакции и, в особенности, их двухфазная фиксация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13</a:t>
            </a:fld>
            <a:endParaRPr lang="ru-RU"/>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26626" name="Заголовок 1"/>
          <p:cNvSpPr>
            <a:spLocks noGrp="1"/>
          </p:cNvSpPr>
          <p:nvPr>
            <p:ph type="title" idx="4294967295"/>
          </p:nvPr>
        </p:nvSpPr>
        <p:spPr>
          <a:xfrm>
            <a:off x="0" y="274638"/>
            <a:ext cx="8229600" cy="1143000"/>
          </a:xfrm>
        </p:spPr>
        <p:txBody>
          <a:bodyPr/>
          <a:lstStyle/>
          <a:p>
            <a:r>
              <a:rPr lang="ru-RU" smtClean="0"/>
              <a:t>Введение (13)</a:t>
            </a:r>
          </a:p>
        </p:txBody>
      </p:sp>
      <p:sp>
        <p:nvSpPr>
          <p:cNvPr id="26627" name="Содержимое 2"/>
          <p:cNvSpPr>
            <a:spLocks noGrp="1"/>
          </p:cNvSpPr>
          <p:nvPr>
            <p:ph idx="4294967295"/>
          </p:nvPr>
        </p:nvSpPr>
        <p:spPr>
          <a:xfrm>
            <a:off x="0" y="1600200"/>
            <a:ext cx="8229600" cy="4525963"/>
          </a:xfrm>
        </p:spPr>
        <p:txBody>
          <a:bodyPr>
            <a:normAutofit lnSpcReduction="10000"/>
          </a:bodyPr>
          <a:lstStyle/>
          <a:p>
            <a:r>
              <a:rPr lang="ru-RU" sz="2400" smtClean="0"/>
              <a:t>Устранению отрицательного влияния распределенных транзакций и посвящается б</a:t>
            </a:r>
            <a:r>
              <a:rPr lang="ru-RU" sz="2400" i="1" smtClean="0"/>
              <a:t>о</a:t>
            </a:r>
            <a:r>
              <a:rPr lang="ru-RU" sz="2400" smtClean="0"/>
              <a:t>льшая часть исследований проекта H-Store</a:t>
            </a:r>
          </a:p>
          <a:p>
            <a:r>
              <a:rPr lang="ru-RU" sz="2400" smtClean="0"/>
              <a:t>Кроме того, в параллельных СУБД </a:t>
            </a:r>
            <a:r>
              <a:rPr lang="en-US" sz="2400" smtClean="0"/>
              <a:t>shared-nothing</a:t>
            </a:r>
            <a:r>
              <a:rPr lang="ru-RU" sz="2400" smtClean="0"/>
              <a:t> база данных должна быть разделена на части, каждая из которых управляется локальным компонентом СУБД в отдельном узле кластера</a:t>
            </a:r>
          </a:p>
          <a:p>
            <a:r>
              <a:rPr lang="ru-RU" sz="2400" smtClean="0"/>
              <a:t>Важно научиться так разделять базу данных, чтобы в рабочих нагрузках появлялось как можно меньше распределенных транзакций</a:t>
            </a:r>
          </a:p>
          <a:p>
            <a:r>
              <a:rPr lang="ru-RU" sz="2400" smtClean="0"/>
              <a:t>Предлагается интересный подход к обнаружению методов таких разделений</a:t>
            </a:r>
            <a:r>
              <a:rPr lang="ru-RU" smtClean="0"/>
              <a:t>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14</a:t>
            </a:fld>
            <a:endParaRPr lang="ru-RU"/>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32770" name="Заголовок 1"/>
          <p:cNvSpPr>
            <a:spLocks noGrp="1"/>
          </p:cNvSpPr>
          <p:nvPr>
            <p:ph type="title" idx="4294967295"/>
          </p:nvPr>
        </p:nvSpPr>
        <p:spPr>
          <a:xfrm>
            <a:off x="0" y="274638"/>
            <a:ext cx="8229600" cy="1143000"/>
          </a:xfrm>
        </p:spPr>
        <p:txBody>
          <a:bodyPr/>
          <a:lstStyle/>
          <a:p>
            <a:r>
              <a:rPr lang="ru-RU" smtClean="0"/>
              <a:t>Введение (14)</a:t>
            </a:r>
          </a:p>
        </p:txBody>
      </p:sp>
      <p:sp>
        <p:nvSpPr>
          <p:cNvPr id="32771" name="Содержимое 2"/>
          <p:cNvSpPr>
            <a:spLocks noGrp="1"/>
          </p:cNvSpPr>
          <p:nvPr>
            <p:ph idx="4294967295"/>
          </p:nvPr>
        </p:nvSpPr>
        <p:spPr>
          <a:xfrm>
            <a:off x="0" y="1600200"/>
            <a:ext cx="8229600" cy="4525963"/>
          </a:xfrm>
        </p:spPr>
        <p:txBody>
          <a:bodyPr/>
          <a:lstStyle/>
          <a:p>
            <a:r>
              <a:rPr lang="ru-RU" sz="2000" smtClean="0"/>
              <a:t>Параллельным транзакционным СУБД свойственна еще одна проблема, к которой, на мой взгляд, недостаточно внимательно относятся участники проекта H-Store</a:t>
            </a:r>
          </a:p>
          <a:p>
            <a:r>
              <a:rPr lang="ru-RU" sz="2000" smtClean="0"/>
              <a:t>Они отказываются от использования общих ресурсов даже внутри одного узла, в котором установлен компьютер с многоядерным процессором</a:t>
            </a:r>
          </a:p>
          <a:p>
            <a:r>
              <a:rPr lang="ru-RU" sz="2000" smtClean="0"/>
              <a:t>Такой компьютер используется как набор виртуальных изолированных узлов, каждому из которых соответствует ядро процессора</a:t>
            </a:r>
          </a:p>
          <a:p>
            <a:r>
              <a:rPr lang="ru-RU" sz="2000" smtClean="0"/>
              <a:t>В статье Айламаки (Ailamaki ) и др. обосновывается неэффективность такого подхода и предлагается оригинальная архитектура параллельной "одноузловой" СУБД, работающей на машине с многоядерным процессором</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15</a:t>
            </a:fld>
            <a:endParaRPr lang="ru-RU"/>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28674" name="Заголовок 1"/>
          <p:cNvSpPr>
            <a:spLocks noGrp="1"/>
          </p:cNvSpPr>
          <p:nvPr>
            <p:ph type="title" idx="4294967295"/>
          </p:nvPr>
        </p:nvSpPr>
        <p:spPr>
          <a:xfrm>
            <a:off x="0" y="274638"/>
            <a:ext cx="8229600" cy="1143000"/>
          </a:xfrm>
        </p:spPr>
        <p:txBody>
          <a:bodyPr/>
          <a:lstStyle/>
          <a:p>
            <a:r>
              <a:rPr lang="en-US" b="1" smtClean="0"/>
              <a:t>ACID</a:t>
            </a:r>
            <a:r>
              <a:rPr lang="ru-RU" b="1" smtClean="0"/>
              <a:t> и «теорема» CAP</a:t>
            </a:r>
            <a:r>
              <a:rPr lang="en-US" b="1" smtClean="0"/>
              <a:t> (1)</a:t>
            </a:r>
            <a:endParaRPr lang="ru-RU" b="1" smtClean="0"/>
          </a:p>
        </p:txBody>
      </p:sp>
      <p:sp>
        <p:nvSpPr>
          <p:cNvPr id="28675" name="Содержимое 2"/>
          <p:cNvSpPr>
            <a:spLocks noGrp="1"/>
          </p:cNvSpPr>
          <p:nvPr>
            <p:ph idx="4294967295"/>
          </p:nvPr>
        </p:nvSpPr>
        <p:spPr>
          <a:xfrm>
            <a:off x="0" y="1600200"/>
            <a:ext cx="8229600" cy="4525963"/>
          </a:xfrm>
        </p:spPr>
        <p:txBody>
          <a:bodyPr>
            <a:normAutofit lnSpcReduction="10000"/>
          </a:bodyPr>
          <a:lstStyle/>
          <a:p>
            <a:r>
              <a:rPr lang="ru-RU" smtClean="0"/>
              <a:t>Аббревиатура ACID появилась в 1983 г. в статье Тео Хаердера (Theo Haerder) и Адреаса Рейтера (Andreas Reuter)</a:t>
            </a:r>
          </a:p>
          <a:p>
            <a:r>
              <a:rPr lang="ru-RU" sz="2400" smtClean="0"/>
              <a:t>«Транзакция, достигающая своего нормального завершения (EOT – end of transaction, завершение транзакции) и, тем самым, фиксирующая свои результаты, сохраняет согласованность базы данных. Другими словами, каждая успешная транзакция по определению фиксирует только допустимые результаты. Это условие является необходимым для поддержки четвертого свойства – долговечности.»</a:t>
            </a:r>
            <a:r>
              <a:rPr lang="ru-RU" smtClean="0"/>
              <a:t>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16</a:t>
            </a:fld>
            <a:endParaRPr lang="ru-RU"/>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29698" name="Заголовок 1"/>
          <p:cNvSpPr>
            <a:spLocks noGrp="1"/>
          </p:cNvSpPr>
          <p:nvPr>
            <p:ph type="title" idx="4294967295"/>
          </p:nvPr>
        </p:nvSpPr>
        <p:spPr>
          <a:xfrm>
            <a:off x="0" y="274638"/>
            <a:ext cx="8229600" cy="1143000"/>
          </a:xfrm>
        </p:spPr>
        <p:txBody>
          <a:bodyPr/>
          <a:lstStyle/>
          <a:p>
            <a:r>
              <a:rPr lang="en-US" b="1" smtClean="0"/>
              <a:t>ACID</a:t>
            </a:r>
            <a:r>
              <a:rPr lang="ru-RU" b="1" smtClean="0"/>
              <a:t> и «теорема» CAP</a:t>
            </a:r>
            <a:r>
              <a:rPr lang="en-US" b="1" smtClean="0"/>
              <a:t> (</a:t>
            </a:r>
            <a:r>
              <a:rPr lang="ru-RU" b="1" smtClean="0"/>
              <a:t>2</a:t>
            </a:r>
            <a:r>
              <a:rPr lang="en-US" b="1" smtClean="0"/>
              <a:t>)</a:t>
            </a:r>
            <a:endParaRPr lang="ru-RU" b="1" smtClean="0"/>
          </a:p>
        </p:txBody>
      </p:sp>
      <p:sp>
        <p:nvSpPr>
          <p:cNvPr id="29699" name="Содержимое 2"/>
          <p:cNvSpPr>
            <a:spLocks noGrp="1"/>
          </p:cNvSpPr>
          <p:nvPr>
            <p:ph idx="4294967295"/>
          </p:nvPr>
        </p:nvSpPr>
        <p:spPr>
          <a:xfrm>
            <a:off x="0" y="1600200"/>
            <a:ext cx="8229600" cy="4525963"/>
          </a:xfrm>
        </p:spPr>
        <p:txBody>
          <a:bodyPr/>
          <a:lstStyle/>
          <a:p>
            <a:r>
              <a:rPr lang="ru-RU" smtClean="0"/>
              <a:t>«Эти четыре свойства – атомарность, согласованность, изоляция и долговечность (ACID) – описывают основные черты парадигмы транзакций, которые влияют на многие аспекты разработки систем баз данных. Поэтому мы считаем, что способность какой-либо системы к поддержке транзакций является пробным камнем (ACID test) качества этой системы.»</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17</a:t>
            </a:fld>
            <a:endParaRPr lang="ru-RU"/>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30722" name="Заголовок 1"/>
          <p:cNvSpPr>
            <a:spLocks noGrp="1"/>
          </p:cNvSpPr>
          <p:nvPr>
            <p:ph type="title" idx="4294967295"/>
          </p:nvPr>
        </p:nvSpPr>
        <p:spPr>
          <a:xfrm>
            <a:off x="0" y="274638"/>
            <a:ext cx="8229600" cy="1143000"/>
          </a:xfrm>
        </p:spPr>
        <p:txBody>
          <a:bodyPr/>
          <a:lstStyle/>
          <a:p>
            <a:r>
              <a:rPr lang="en-US" b="1" smtClean="0"/>
              <a:t>ACID</a:t>
            </a:r>
            <a:r>
              <a:rPr lang="ru-RU" b="1" smtClean="0"/>
              <a:t> и «теорема» CAP</a:t>
            </a:r>
            <a:r>
              <a:rPr lang="en-US" b="1" smtClean="0"/>
              <a:t> (</a:t>
            </a:r>
            <a:r>
              <a:rPr lang="ru-RU" b="1" smtClean="0"/>
              <a:t>3</a:t>
            </a:r>
            <a:r>
              <a:rPr lang="en-US" b="1" smtClean="0"/>
              <a:t>)</a:t>
            </a:r>
            <a:endParaRPr lang="ru-RU" b="1" smtClean="0"/>
          </a:p>
        </p:txBody>
      </p:sp>
      <p:sp>
        <p:nvSpPr>
          <p:cNvPr id="30723" name="Содержимое 2"/>
          <p:cNvSpPr>
            <a:spLocks noGrp="1"/>
          </p:cNvSpPr>
          <p:nvPr>
            <p:ph idx="4294967295"/>
          </p:nvPr>
        </p:nvSpPr>
        <p:spPr>
          <a:xfrm>
            <a:off x="0" y="1600200"/>
            <a:ext cx="8229600" cy="4525963"/>
          </a:xfrm>
        </p:spPr>
        <p:txBody>
          <a:bodyPr/>
          <a:lstStyle/>
          <a:p>
            <a:r>
              <a:rPr lang="ru-RU" sz="2400" smtClean="0"/>
              <a:t>Свойства ACID, с одной стороны, можно рассматривать как требования к любой СУБД, претендующей на поддержку транзакций, а с другой стороны, – как </a:t>
            </a:r>
            <a:r>
              <a:rPr lang="ru-RU" sz="2400" i="1" smtClean="0"/>
              <a:t>определение</a:t>
            </a:r>
            <a:r>
              <a:rPr lang="ru-RU" sz="2400" smtClean="0"/>
              <a:t> транзакции в системе баз данных</a:t>
            </a:r>
          </a:p>
          <a:p>
            <a:r>
              <a:rPr lang="ru-RU" sz="2400" smtClean="0"/>
              <a:t>Это определение полностью соответствует житейской практике. </a:t>
            </a:r>
          </a:p>
          <a:p>
            <a:r>
              <a:rPr lang="ru-RU" sz="2400" smtClean="0"/>
              <a:t>Трудно представить, например, чтобы клиент, выполняющий банковскую транзакцию, не расчитывал на удовлетворение банком всех свойств ACID</a:t>
            </a:r>
            <a:r>
              <a:rPr lang="ru-RU" smtClean="0"/>
              <a:t>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18</a:t>
            </a:fld>
            <a:endParaRPr lang="ru-RU"/>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31746" name="Заголовок 1"/>
          <p:cNvSpPr>
            <a:spLocks noGrp="1"/>
          </p:cNvSpPr>
          <p:nvPr>
            <p:ph type="title" idx="4294967295"/>
          </p:nvPr>
        </p:nvSpPr>
        <p:spPr>
          <a:xfrm>
            <a:off x="0" y="274638"/>
            <a:ext cx="8229600" cy="1143000"/>
          </a:xfrm>
        </p:spPr>
        <p:txBody>
          <a:bodyPr/>
          <a:lstStyle/>
          <a:p>
            <a:r>
              <a:rPr lang="en-US" b="1" smtClean="0"/>
              <a:t>ACID</a:t>
            </a:r>
            <a:r>
              <a:rPr lang="ru-RU" b="1" smtClean="0"/>
              <a:t> и «теорема» CAP</a:t>
            </a:r>
            <a:r>
              <a:rPr lang="en-US" b="1" smtClean="0"/>
              <a:t> (</a:t>
            </a:r>
            <a:r>
              <a:rPr lang="ru-RU" b="1" smtClean="0"/>
              <a:t>4</a:t>
            </a:r>
            <a:r>
              <a:rPr lang="en-US" b="1" smtClean="0"/>
              <a:t>)</a:t>
            </a:r>
            <a:endParaRPr lang="ru-RU" b="1" smtClean="0"/>
          </a:p>
        </p:txBody>
      </p:sp>
      <p:sp>
        <p:nvSpPr>
          <p:cNvPr id="31747" name="Содержимое 2"/>
          <p:cNvSpPr>
            <a:spLocks noGrp="1"/>
          </p:cNvSpPr>
          <p:nvPr>
            <p:ph idx="4294967295"/>
          </p:nvPr>
        </p:nvSpPr>
        <p:spPr>
          <a:xfrm>
            <a:off x="0" y="1600200"/>
            <a:ext cx="8229600" cy="4525963"/>
          </a:xfrm>
        </p:spPr>
        <p:txBody>
          <a:bodyPr/>
          <a:lstStyle/>
          <a:p>
            <a:r>
              <a:rPr lang="ru-RU" sz="2400" smtClean="0"/>
              <a:t>Свойства ACID являются нераздельными, отбрасывание любого из них делает оставшуются комбинацию бессмысленной</a:t>
            </a:r>
          </a:p>
          <a:p>
            <a:r>
              <a:rPr lang="ru-RU" sz="2400" smtClean="0"/>
              <a:t>Если отбросить свойство </a:t>
            </a:r>
            <a:r>
              <a:rPr lang="ru-RU" sz="2400" i="1" smtClean="0"/>
              <a:t>согласованности</a:t>
            </a:r>
            <a:r>
              <a:rPr lang="ru-RU" sz="2400" smtClean="0"/>
              <a:t>, то мы потеряем критерий корректности транзакции</a:t>
            </a:r>
          </a:p>
          <a:p>
            <a:r>
              <a:rPr lang="ru-RU" sz="2400" smtClean="0"/>
              <a:t>СУБД не сможет каким-либо осмысленным образом принимать решение о допустимости или недопустимости фиксации транзакций, и все проверки корректности выполнения операций при текущем состоянии базы данных придется выполнять в коде приложений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19</a:t>
            </a:fld>
            <a:endParaRPr lang="ru-RU"/>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33794" name="Заголовок 1"/>
          <p:cNvSpPr>
            <a:spLocks noGrp="1"/>
          </p:cNvSpPr>
          <p:nvPr>
            <p:ph type="title" idx="4294967295"/>
          </p:nvPr>
        </p:nvSpPr>
        <p:spPr>
          <a:xfrm>
            <a:off x="0" y="274638"/>
            <a:ext cx="8229600" cy="1143000"/>
          </a:xfrm>
        </p:spPr>
        <p:txBody>
          <a:bodyPr/>
          <a:lstStyle/>
          <a:p>
            <a:r>
              <a:rPr lang="en-US" b="1" smtClean="0"/>
              <a:t>ACID</a:t>
            </a:r>
            <a:r>
              <a:rPr lang="ru-RU" b="1" smtClean="0"/>
              <a:t> и «теорема» CAP</a:t>
            </a:r>
            <a:r>
              <a:rPr lang="en-US" b="1" smtClean="0"/>
              <a:t> (</a:t>
            </a:r>
            <a:r>
              <a:rPr lang="ru-RU" b="1" smtClean="0"/>
              <a:t>5</a:t>
            </a:r>
            <a:r>
              <a:rPr lang="en-US" b="1" smtClean="0"/>
              <a:t>)</a:t>
            </a:r>
            <a:endParaRPr lang="ru-RU" b="1" smtClean="0"/>
          </a:p>
        </p:txBody>
      </p:sp>
      <p:sp>
        <p:nvSpPr>
          <p:cNvPr id="33795" name="Содержимое 2"/>
          <p:cNvSpPr>
            <a:spLocks noGrp="1"/>
          </p:cNvSpPr>
          <p:nvPr>
            <p:ph idx="4294967295"/>
          </p:nvPr>
        </p:nvSpPr>
        <p:spPr>
          <a:xfrm>
            <a:off x="0" y="1600200"/>
            <a:ext cx="8229600" cy="4525963"/>
          </a:xfrm>
        </p:spPr>
        <p:txBody>
          <a:bodyPr/>
          <a:lstStyle/>
          <a:p>
            <a:r>
              <a:rPr lang="ru-RU" sz="2400" smtClean="0"/>
              <a:t>Речь идет о </a:t>
            </a:r>
            <a:r>
              <a:rPr lang="ru-RU" sz="2400" i="1" smtClean="0"/>
              <a:t>логической</a:t>
            </a:r>
            <a:r>
              <a:rPr lang="ru-RU" sz="2400" smtClean="0"/>
              <a:t> согласованности</a:t>
            </a:r>
          </a:p>
          <a:p>
            <a:r>
              <a:rPr lang="ru-RU" sz="2400" smtClean="0"/>
              <a:t>Клиенту банка нужно, чтобы банк работал по установленным им и известным клиентам правилам</a:t>
            </a:r>
          </a:p>
          <a:p>
            <a:r>
              <a:rPr lang="ru-RU" sz="2400" smtClean="0"/>
              <a:t>Клиенту онлайнового магазина нужно, чтобы заказанный и оплаченный им товар был своевременно ему доставлен </a:t>
            </a:r>
          </a:p>
          <a:p>
            <a:r>
              <a:rPr lang="ru-RU" sz="2400" smtClean="0"/>
              <a:t>Ни клиенту банка, ни клиенту Internet-магизина нет никакого дела до внутренней кухни предприятия</a:t>
            </a:r>
          </a:p>
          <a:p>
            <a:r>
              <a:rPr lang="ru-RU" sz="2400" smtClean="0"/>
              <a:t>Нет дела до того, каким образом поддерживается </a:t>
            </a:r>
            <a:r>
              <a:rPr lang="ru-RU" sz="2400" i="1" smtClean="0"/>
              <a:t>физическая</a:t>
            </a:r>
            <a:r>
              <a:rPr lang="ru-RU" sz="2400" smtClean="0"/>
              <a:t> согласованность этого предприятия, каким образом выполняются операции на физическом уровне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20</a:t>
            </a:fld>
            <a:endParaRPr lang="ru-RU"/>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34818" name="Заголовок 1"/>
          <p:cNvSpPr>
            <a:spLocks noGrp="1"/>
          </p:cNvSpPr>
          <p:nvPr>
            <p:ph type="title" idx="4294967295"/>
          </p:nvPr>
        </p:nvSpPr>
        <p:spPr>
          <a:xfrm>
            <a:off x="0" y="274638"/>
            <a:ext cx="8229600" cy="1143000"/>
          </a:xfrm>
        </p:spPr>
        <p:txBody>
          <a:bodyPr/>
          <a:lstStyle/>
          <a:p>
            <a:r>
              <a:rPr lang="en-US" b="1" smtClean="0"/>
              <a:t>ACID</a:t>
            </a:r>
            <a:r>
              <a:rPr lang="ru-RU" b="1" smtClean="0"/>
              <a:t> и «теорема» CAP</a:t>
            </a:r>
            <a:r>
              <a:rPr lang="en-US" b="1" smtClean="0"/>
              <a:t> (</a:t>
            </a:r>
            <a:r>
              <a:rPr lang="ru-RU" b="1" smtClean="0"/>
              <a:t>6</a:t>
            </a:r>
            <a:r>
              <a:rPr lang="en-US" b="1" smtClean="0"/>
              <a:t>)</a:t>
            </a:r>
            <a:endParaRPr lang="ru-RU" b="1" smtClean="0"/>
          </a:p>
        </p:txBody>
      </p:sp>
      <p:sp>
        <p:nvSpPr>
          <p:cNvPr id="34819" name="Содержимое 2"/>
          <p:cNvSpPr>
            <a:spLocks noGrp="1"/>
          </p:cNvSpPr>
          <p:nvPr>
            <p:ph idx="4294967295"/>
          </p:nvPr>
        </p:nvSpPr>
        <p:spPr>
          <a:xfrm>
            <a:off x="0" y="1600200"/>
            <a:ext cx="8229600" cy="4525963"/>
          </a:xfrm>
        </p:spPr>
        <p:txBody>
          <a:bodyPr/>
          <a:lstStyle/>
          <a:p>
            <a:r>
              <a:rPr lang="ru-RU" sz="2000" smtClean="0"/>
              <a:t>Отказ от ACID-транзакций создает немеренные трудности для разработчиков приложений, которым, придется самим реализовывать нечто похожее, чтобы удовлетворить естественные потребности своих клиентов. </a:t>
            </a:r>
          </a:p>
          <a:p>
            <a:r>
              <a:rPr lang="ru-RU" sz="2000" smtClean="0"/>
              <a:t>Свойства ACID, фактически, определяют понятие транзакции</a:t>
            </a:r>
          </a:p>
          <a:p>
            <a:r>
              <a:rPr lang="ru-RU" sz="2000" smtClean="0"/>
              <a:t>Чтобы иметь возможность говорить о транзакционной системе управления данными, в которой не поддерживается свойство согласованности транзакций, необходимо определить, что в этом случае понимается под термином </a:t>
            </a:r>
            <a:r>
              <a:rPr lang="ru-RU" sz="2000" i="1" smtClean="0"/>
              <a:t>транзакция</a:t>
            </a:r>
          </a:p>
          <a:p>
            <a:r>
              <a:rPr lang="ru-RU" sz="2000" smtClean="0"/>
              <a:t>Сегодня во многих случаях люди говорят о поддержке OLTP-приложений, совершенно не уточняя, что за транзакции имеются в виду</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21</a:t>
            </a:fld>
            <a:endParaRPr lang="ru-RU"/>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35842" name="Заголовок 1"/>
          <p:cNvSpPr>
            <a:spLocks noGrp="1"/>
          </p:cNvSpPr>
          <p:nvPr>
            <p:ph type="title" idx="4294967295"/>
          </p:nvPr>
        </p:nvSpPr>
        <p:spPr>
          <a:xfrm>
            <a:off x="0" y="274638"/>
            <a:ext cx="8229600" cy="1143000"/>
          </a:xfrm>
        </p:spPr>
        <p:txBody>
          <a:bodyPr/>
          <a:lstStyle/>
          <a:p>
            <a:r>
              <a:rPr lang="en-US" b="1" smtClean="0"/>
              <a:t>ACID</a:t>
            </a:r>
            <a:r>
              <a:rPr lang="ru-RU" b="1" smtClean="0"/>
              <a:t> и «теорема» CAP</a:t>
            </a:r>
            <a:r>
              <a:rPr lang="en-US" b="1" smtClean="0"/>
              <a:t> (</a:t>
            </a:r>
            <a:r>
              <a:rPr lang="ru-RU" b="1" smtClean="0"/>
              <a:t>7</a:t>
            </a:r>
            <a:r>
              <a:rPr lang="en-US" b="1" smtClean="0"/>
              <a:t>)</a:t>
            </a:r>
            <a:endParaRPr lang="ru-RU" b="1" smtClean="0"/>
          </a:p>
        </p:txBody>
      </p:sp>
      <p:sp>
        <p:nvSpPr>
          <p:cNvPr id="35843" name="Содержимое 2"/>
          <p:cNvSpPr>
            <a:spLocks noGrp="1"/>
          </p:cNvSpPr>
          <p:nvPr>
            <p:ph idx="4294967295"/>
          </p:nvPr>
        </p:nvSpPr>
        <p:spPr>
          <a:xfrm>
            <a:off x="0" y="1600200"/>
            <a:ext cx="8229600" cy="4525963"/>
          </a:xfrm>
        </p:spPr>
        <p:txBody>
          <a:bodyPr/>
          <a:lstStyle/>
          <a:p>
            <a:r>
              <a:rPr lang="ru-RU" sz="2800" smtClean="0"/>
              <a:t>В области распределенных систем имеется свое толкование тех же терминов </a:t>
            </a:r>
          </a:p>
          <a:p>
            <a:r>
              <a:rPr lang="ru-RU" sz="2800" smtClean="0"/>
              <a:t>Термин </a:t>
            </a:r>
            <a:r>
              <a:rPr lang="ru-RU" sz="2800" i="1" smtClean="0"/>
              <a:t>мгновенная согласованность (immediate consistency)</a:t>
            </a:r>
            <a:r>
              <a:rPr lang="ru-RU" sz="2800" smtClean="0"/>
              <a:t> означает, что после того как пользователь получает от системы извещение об успешном выполнении некоторой операции обновления данных, результат этой операции становится мгновенно видимым для всех наблюдателей</a:t>
            </a:r>
            <a:endParaRPr lang="ru-RU" smtClean="0"/>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22</a:t>
            </a:fld>
            <a:endParaRPr lang="ru-RU"/>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36866" name="Заголовок 1"/>
          <p:cNvSpPr>
            <a:spLocks noGrp="1"/>
          </p:cNvSpPr>
          <p:nvPr>
            <p:ph type="title" idx="4294967295"/>
          </p:nvPr>
        </p:nvSpPr>
        <p:spPr>
          <a:xfrm>
            <a:off x="0" y="274638"/>
            <a:ext cx="8229600" cy="1143000"/>
          </a:xfrm>
        </p:spPr>
        <p:txBody>
          <a:bodyPr/>
          <a:lstStyle/>
          <a:p>
            <a:r>
              <a:rPr lang="en-US" b="1" smtClean="0"/>
              <a:t>ACID</a:t>
            </a:r>
            <a:r>
              <a:rPr lang="ru-RU" b="1" smtClean="0"/>
              <a:t> и «теорема» CAP</a:t>
            </a:r>
            <a:r>
              <a:rPr lang="en-US" b="1" smtClean="0"/>
              <a:t> (</a:t>
            </a:r>
            <a:r>
              <a:rPr lang="ru-RU" b="1" smtClean="0"/>
              <a:t>8</a:t>
            </a:r>
            <a:r>
              <a:rPr lang="en-US" b="1" smtClean="0"/>
              <a:t>)</a:t>
            </a:r>
            <a:endParaRPr lang="ru-RU" b="1" smtClean="0"/>
          </a:p>
        </p:txBody>
      </p:sp>
      <p:sp>
        <p:nvSpPr>
          <p:cNvPr id="36867" name="Содержимое 2"/>
          <p:cNvSpPr>
            <a:spLocks noGrp="1"/>
          </p:cNvSpPr>
          <p:nvPr>
            <p:ph idx="4294967295"/>
          </p:nvPr>
        </p:nvSpPr>
        <p:spPr>
          <a:xfrm>
            <a:off x="0" y="1600200"/>
            <a:ext cx="8229600" cy="4525963"/>
          </a:xfrm>
        </p:spPr>
        <p:txBody>
          <a:bodyPr>
            <a:normAutofit lnSpcReduction="10000"/>
          </a:bodyPr>
          <a:lstStyle/>
          <a:p>
            <a:r>
              <a:rPr lang="ru-RU" sz="2800" i="1" smtClean="0"/>
              <a:t>Согласованность в конечном счете (eventual consistency)</a:t>
            </a:r>
            <a:r>
              <a:rPr lang="ru-RU" sz="2800" smtClean="0"/>
              <a:t> означает, что если в течение достаточно долгого периода времени в систему не поступают новые операции обновления данных, то можно ожидать, что результаты всех предыдущих операций обновления данных в конце концов распространятся по всем узлам системы, и все реплики данных </a:t>
            </a:r>
            <a:r>
              <a:rPr lang="ru-RU" sz="2800" i="1" smtClean="0"/>
              <a:t>согласуются</a:t>
            </a:r>
            <a:r>
              <a:rPr lang="ru-RU" sz="2800" smtClean="0"/>
              <a:t> </a:t>
            </a:r>
          </a:p>
          <a:p>
            <a:r>
              <a:rPr lang="ru-RU" sz="2800" smtClean="0"/>
              <a:t>Скорее всего, Брювер под </a:t>
            </a:r>
            <a:r>
              <a:rPr lang="ru-RU" sz="2800" i="1" smtClean="0"/>
              <a:t>согласованностью</a:t>
            </a:r>
            <a:r>
              <a:rPr lang="ru-RU" sz="2800" smtClean="0"/>
              <a:t> понимал именно </a:t>
            </a:r>
            <a:r>
              <a:rPr lang="ru-RU" sz="2800" i="1" smtClean="0"/>
              <a:t>мгновенную согласованность</a:t>
            </a:r>
            <a:r>
              <a:rPr lang="ru-RU" sz="2800" smtClean="0"/>
              <a:t> данных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23</a:t>
            </a:fld>
            <a:endParaRPr lang="ru-RU"/>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37890" name="Заголовок 1"/>
          <p:cNvSpPr>
            <a:spLocks noGrp="1"/>
          </p:cNvSpPr>
          <p:nvPr>
            <p:ph type="title" idx="4294967295"/>
          </p:nvPr>
        </p:nvSpPr>
        <p:spPr>
          <a:xfrm>
            <a:off x="0" y="274638"/>
            <a:ext cx="8229600" cy="1143000"/>
          </a:xfrm>
        </p:spPr>
        <p:txBody>
          <a:bodyPr/>
          <a:lstStyle/>
          <a:p>
            <a:r>
              <a:rPr lang="en-US" b="1" smtClean="0"/>
              <a:t>ACID</a:t>
            </a:r>
            <a:r>
              <a:rPr lang="ru-RU" b="1" smtClean="0"/>
              <a:t> и «теорема» CAP</a:t>
            </a:r>
            <a:r>
              <a:rPr lang="en-US" b="1" smtClean="0"/>
              <a:t> (</a:t>
            </a:r>
            <a:r>
              <a:rPr lang="ru-RU" b="1" smtClean="0"/>
              <a:t>9</a:t>
            </a:r>
            <a:r>
              <a:rPr lang="en-US" b="1" smtClean="0"/>
              <a:t>)</a:t>
            </a:r>
            <a:endParaRPr lang="ru-RU" b="1" smtClean="0"/>
          </a:p>
        </p:txBody>
      </p:sp>
      <p:sp>
        <p:nvSpPr>
          <p:cNvPr id="37891" name="Содержимое 2"/>
          <p:cNvSpPr>
            <a:spLocks noGrp="1"/>
          </p:cNvSpPr>
          <p:nvPr>
            <p:ph idx="4294967295"/>
          </p:nvPr>
        </p:nvSpPr>
        <p:spPr>
          <a:xfrm>
            <a:off x="0" y="1600200"/>
            <a:ext cx="8229600" cy="4525963"/>
          </a:xfrm>
        </p:spPr>
        <p:txBody>
          <a:bodyPr/>
          <a:lstStyle/>
          <a:p>
            <a:r>
              <a:rPr lang="ru-RU" smtClean="0"/>
              <a:t>Имея в виду этот смысл понятия согласованности, можно считать "теорему" Брювера вполне понятной и очевидной: </a:t>
            </a:r>
          </a:p>
          <a:p>
            <a:pPr lvl="1"/>
            <a:r>
              <a:rPr lang="ru-RU" smtClean="0"/>
              <a:t>в любой распределенной системе с разделенными данными можно одновременно обеспечить только любые два свойства из </a:t>
            </a:r>
            <a:r>
              <a:rPr lang="ru-RU" i="1" smtClean="0"/>
              <a:t>согласованности</a:t>
            </a:r>
            <a:r>
              <a:rPr lang="ru-RU" smtClean="0"/>
              <a:t>, </a:t>
            </a:r>
            <a:r>
              <a:rPr lang="ru-RU" i="1" smtClean="0"/>
              <a:t>доступности</a:t>
            </a:r>
            <a:r>
              <a:rPr lang="ru-RU" smtClean="0"/>
              <a:t> и </a:t>
            </a:r>
            <a:r>
              <a:rPr lang="ru-RU" i="1" smtClean="0"/>
              <a:t>устойчивости к разделению сети</a:t>
            </a:r>
            <a:endParaRPr lang="ru-RU" smtClean="0"/>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24</a:t>
            </a:fld>
            <a:endParaRPr lang="ru-RU"/>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38914" name="Заголовок 1"/>
          <p:cNvSpPr>
            <a:spLocks noGrp="1"/>
          </p:cNvSpPr>
          <p:nvPr>
            <p:ph type="title" idx="4294967295"/>
          </p:nvPr>
        </p:nvSpPr>
        <p:spPr>
          <a:xfrm>
            <a:off x="0" y="274638"/>
            <a:ext cx="8229600" cy="1143000"/>
          </a:xfrm>
        </p:spPr>
        <p:txBody>
          <a:bodyPr/>
          <a:lstStyle/>
          <a:p>
            <a:r>
              <a:rPr lang="en-US" b="1" smtClean="0"/>
              <a:t>ACID</a:t>
            </a:r>
            <a:r>
              <a:rPr lang="ru-RU" b="1" smtClean="0"/>
              <a:t> и «теорема» CAP</a:t>
            </a:r>
            <a:r>
              <a:rPr lang="en-US" b="1" smtClean="0"/>
              <a:t> (</a:t>
            </a:r>
            <a:r>
              <a:rPr lang="ru-RU" b="1" smtClean="0"/>
              <a:t>10</a:t>
            </a:r>
            <a:r>
              <a:rPr lang="en-US" b="1" smtClean="0"/>
              <a:t>)</a:t>
            </a:r>
            <a:endParaRPr lang="ru-RU" b="1" smtClean="0"/>
          </a:p>
        </p:txBody>
      </p:sp>
      <p:sp>
        <p:nvSpPr>
          <p:cNvPr id="38915" name="Содержимое 2"/>
          <p:cNvSpPr>
            <a:spLocks noGrp="1"/>
          </p:cNvSpPr>
          <p:nvPr>
            <p:ph idx="4294967295"/>
          </p:nvPr>
        </p:nvSpPr>
        <p:spPr>
          <a:xfrm>
            <a:off x="0" y="1600200"/>
            <a:ext cx="8229600" cy="4525963"/>
          </a:xfrm>
        </p:spPr>
        <p:txBody>
          <a:bodyPr/>
          <a:lstStyle/>
          <a:p>
            <a:r>
              <a:rPr lang="ru-RU" sz="2800" smtClean="0"/>
              <a:t>Брювер даже противопоставляет набор свойств ACID предлагаемому им набору свойств BASE</a:t>
            </a:r>
          </a:p>
          <a:p>
            <a:pPr lvl="1"/>
            <a:r>
              <a:rPr lang="ru-RU" sz="2400" smtClean="0"/>
              <a:t>Basically Available, Soft-state, Eventual consistency – доступность в большинстве случаев; неустойчивое состояние; согласованность в конечном счете</a:t>
            </a:r>
          </a:p>
          <a:p>
            <a:r>
              <a:rPr lang="ru-RU" sz="2800" smtClean="0"/>
              <a:t>Но это противопоставление неправомерно, поскольку в первом случае речь идет о логических характеристиках транзакций, а во втором – о физических свойствах распределенных систем</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25</a:t>
            </a:fld>
            <a:endParaRPr lang="ru-RU"/>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39938" name="Заголовок 1"/>
          <p:cNvSpPr>
            <a:spLocks noGrp="1"/>
          </p:cNvSpPr>
          <p:nvPr>
            <p:ph type="title" idx="4294967295"/>
          </p:nvPr>
        </p:nvSpPr>
        <p:spPr>
          <a:xfrm>
            <a:off x="0" y="274638"/>
            <a:ext cx="8229600" cy="1143000"/>
          </a:xfrm>
        </p:spPr>
        <p:txBody>
          <a:bodyPr/>
          <a:lstStyle/>
          <a:p>
            <a:r>
              <a:rPr lang="en-US" b="1" smtClean="0"/>
              <a:t>ACID</a:t>
            </a:r>
            <a:r>
              <a:rPr lang="ru-RU" b="1" smtClean="0"/>
              <a:t> и «теорема» CAP</a:t>
            </a:r>
            <a:r>
              <a:rPr lang="en-US" b="1" smtClean="0"/>
              <a:t> (</a:t>
            </a:r>
            <a:r>
              <a:rPr lang="ru-RU" b="1" smtClean="0"/>
              <a:t>11</a:t>
            </a:r>
            <a:r>
              <a:rPr lang="en-US" b="1" smtClean="0"/>
              <a:t>)</a:t>
            </a:r>
            <a:endParaRPr lang="ru-RU" b="1" smtClean="0"/>
          </a:p>
        </p:txBody>
      </p:sp>
      <p:sp>
        <p:nvSpPr>
          <p:cNvPr id="39939" name="Содержимое 2"/>
          <p:cNvSpPr>
            <a:spLocks noGrp="1"/>
          </p:cNvSpPr>
          <p:nvPr>
            <p:ph idx="4294967295"/>
          </p:nvPr>
        </p:nvSpPr>
        <p:spPr>
          <a:xfrm>
            <a:off x="0" y="1600200"/>
            <a:ext cx="8229600" cy="4525963"/>
          </a:xfrm>
        </p:spPr>
        <p:txBody>
          <a:bodyPr/>
          <a:lstStyle/>
          <a:p>
            <a:r>
              <a:rPr lang="ru-RU" sz="3000" smtClean="0"/>
              <a:t>Сет Гильберт (Seth Gilbert) и Нэнси Линч (Nancy Lynch) доказали невозможность одновременного обеспечения в одной распределенной системе свойств атомарной согласованности, доступности и устойчивости к разделению сети</a:t>
            </a:r>
          </a:p>
          <a:p>
            <a:r>
              <a:rPr lang="ru-RU" sz="3000" smtClean="0"/>
              <a:t>Но какое отношение это имеет к транзакциям баз данных вообще и к ACID-транзакциям в частности?</a:t>
            </a:r>
            <a:r>
              <a:rPr lang="ru-RU" smtClean="0"/>
              <a:t>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26</a:t>
            </a:fld>
            <a:endParaRPr lang="ru-RU"/>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40962" name="Заголовок 1"/>
          <p:cNvSpPr>
            <a:spLocks noGrp="1"/>
          </p:cNvSpPr>
          <p:nvPr>
            <p:ph type="title" idx="4294967295"/>
          </p:nvPr>
        </p:nvSpPr>
        <p:spPr>
          <a:xfrm>
            <a:off x="0" y="274638"/>
            <a:ext cx="8229600" cy="1143000"/>
          </a:xfrm>
        </p:spPr>
        <p:txBody>
          <a:bodyPr/>
          <a:lstStyle/>
          <a:p>
            <a:r>
              <a:rPr lang="en-US" b="1" smtClean="0"/>
              <a:t>ACID</a:t>
            </a:r>
            <a:r>
              <a:rPr lang="ru-RU" b="1" smtClean="0"/>
              <a:t> и «теорема» CAP</a:t>
            </a:r>
            <a:r>
              <a:rPr lang="en-US" b="1" smtClean="0"/>
              <a:t> (</a:t>
            </a:r>
            <a:r>
              <a:rPr lang="ru-RU" b="1" smtClean="0"/>
              <a:t>12</a:t>
            </a:r>
            <a:r>
              <a:rPr lang="en-US" b="1" smtClean="0"/>
              <a:t>)</a:t>
            </a:r>
            <a:endParaRPr lang="ru-RU" b="1" smtClean="0"/>
          </a:p>
        </p:txBody>
      </p:sp>
      <p:sp>
        <p:nvSpPr>
          <p:cNvPr id="40963" name="Содержимое 2"/>
          <p:cNvSpPr>
            <a:spLocks noGrp="1"/>
          </p:cNvSpPr>
          <p:nvPr>
            <p:ph idx="4294967295"/>
          </p:nvPr>
        </p:nvSpPr>
        <p:spPr>
          <a:xfrm>
            <a:off x="0" y="1600200"/>
            <a:ext cx="8229600" cy="4525963"/>
          </a:xfrm>
        </p:spPr>
        <p:txBody>
          <a:bodyPr/>
          <a:lstStyle/>
          <a:p>
            <a:r>
              <a:rPr lang="ru-RU" sz="3000" smtClean="0"/>
              <a:t>«Гильберт и Линч используют вместо термина </a:t>
            </a:r>
            <a:r>
              <a:rPr lang="ru-RU" sz="3000" i="1" smtClean="0"/>
              <a:t>согласованность</a:t>
            </a:r>
            <a:r>
              <a:rPr lang="ru-RU" sz="3000" smtClean="0"/>
              <a:t> термин </a:t>
            </a:r>
            <a:r>
              <a:rPr lang="ru-RU" sz="3000" i="1" smtClean="0"/>
              <a:t>атомарность</a:t>
            </a:r>
            <a:r>
              <a:rPr lang="ru-RU" sz="3000" smtClean="0"/>
              <a:t>, что с технической точки зрения более осмысленно, потому что, строго говоря, </a:t>
            </a:r>
            <a:r>
              <a:rPr lang="ru-RU" sz="3000" i="1" smtClean="0"/>
              <a:t>согласованность</a:t>
            </a:r>
            <a:r>
              <a:rPr lang="ru-RU" sz="3000" smtClean="0"/>
              <a:t> в смысле ACID относится к идеальным свойствам транзакций баз данных и означает, что никакие данные не станут долговременно хранимыми, если они нарушают некоторые заранее установленные ограничения.»</a:t>
            </a:r>
            <a:r>
              <a:rPr lang="ru-RU" smtClean="0"/>
              <a:t>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27</a:t>
            </a:fld>
            <a:endParaRPr lang="ru-RU"/>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41986" name="Заголовок 1"/>
          <p:cNvSpPr>
            <a:spLocks noGrp="1"/>
          </p:cNvSpPr>
          <p:nvPr>
            <p:ph type="title" idx="4294967295"/>
          </p:nvPr>
        </p:nvSpPr>
        <p:spPr>
          <a:xfrm>
            <a:off x="0" y="274638"/>
            <a:ext cx="8229600" cy="1143000"/>
          </a:xfrm>
        </p:spPr>
        <p:txBody>
          <a:bodyPr/>
          <a:lstStyle/>
          <a:p>
            <a:r>
              <a:rPr lang="en-US" b="1" smtClean="0"/>
              <a:t>ACID</a:t>
            </a:r>
            <a:r>
              <a:rPr lang="ru-RU" b="1" smtClean="0"/>
              <a:t> и «теорема» CAP</a:t>
            </a:r>
            <a:r>
              <a:rPr lang="en-US" b="1" smtClean="0"/>
              <a:t> (</a:t>
            </a:r>
            <a:r>
              <a:rPr lang="ru-RU" b="1" smtClean="0"/>
              <a:t>13</a:t>
            </a:r>
            <a:r>
              <a:rPr lang="en-US" b="1" smtClean="0"/>
              <a:t>)</a:t>
            </a:r>
            <a:endParaRPr lang="ru-RU" b="1" smtClean="0"/>
          </a:p>
        </p:txBody>
      </p:sp>
      <p:sp>
        <p:nvSpPr>
          <p:cNvPr id="41987" name="Содержимое 2"/>
          <p:cNvSpPr>
            <a:spLocks noGrp="1"/>
          </p:cNvSpPr>
          <p:nvPr>
            <p:ph idx="4294967295"/>
          </p:nvPr>
        </p:nvSpPr>
        <p:spPr>
          <a:xfrm>
            <a:off x="0" y="1600200"/>
            <a:ext cx="8229600" cy="4525963"/>
          </a:xfrm>
        </p:spPr>
        <p:txBody>
          <a:bodyPr>
            <a:normAutofit lnSpcReduction="10000"/>
          </a:bodyPr>
          <a:lstStyle/>
          <a:p>
            <a:r>
              <a:rPr lang="ru-RU" sz="2800" smtClean="0"/>
              <a:t>Согласованность по Брюверу не имеет ничего общего с согласованностью в смысле ACID,</a:t>
            </a:r>
            <a:r>
              <a:rPr lang="ru-RU" smtClean="0"/>
              <a:t> </a:t>
            </a:r>
          </a:p>
          <a:p>
            <a:pPr lvl="1"/>
            <a:r>
              <a:rPr lang="ru-RU" smtClean="0"/>
              <a:t>но именно в системах, ориентированных на обеспечение высокого уровня доступности за счет репликации данных, желательно поддерживать строгую согласованность реплик</a:t>
            </a:r>
          </a:p>
          <a:p>
            <a:r>
              <a:rPr lang="ru-RU" sz="2800" smtClean="0"/>
              <a:t>Это не свойство ACID, а техническая (физическая) особенность массивно-параллельных СУБД, облегчающая разработку приложений</a:t>
            </a:r>
            <a:r>
              <a:rPr lang="ru-RU" smtClean="0"/>
              <a:t>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28</a:t>
            </a:fld>
            <a:endParaRPr lang="ru-RU"/>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44034" name="Заголовок 1"/>
          <p:cNvSpPr>
            <a:spLocks noGrp="1"/>
          </p:cNvSpPr>
          <p:nvPr>
            <p:ph type="title" idx="4294967295"/>
          </p:nvPr>
        </p:nvSpPr>
        <p:spPr>
          <a:xfrm>
            <a:off x="0" y="274638"/>
            <a:ext cx="8229600" cy="1143000"/>
          </a:xfrm>
        </p:spPr>
        <p:txBody>
          <a:bodyPr/>
          <a:lstStyle/>
          <a:p>
            <a:r>
              <a:rPr lang="en-US" b="1" smtClean="0"/>
              <a:t>ACID</a:t>
            </a:r>
            <a:r>
              <a:rPr lang="ru-RU" b="1" smtClean="0"/>
              <a:t> и «теорема» CAP</a:t>
            </a:r>
            <a:r>
              <a:rPr lang="en-US" b="1" smtClean="0"/>
              <a:t> (</a:t>
            </a:r>
            <a:r>
              <a:rPr lang="ru-RU" b="1" smtClean="0"/>
              <a:t>14</a:t>
            </a:r>
            <a:r>
              <a:rPr lang="en-US" b="1" smtClean="0"/>
              <a:t>)</a:t>
            </a:r>
            <a:endParaRPr lang="ru-RU" b="1" smtClean="0"/>
          </a:p>
        </p:txBody>
      </p:sp>
      <p:sp>
        <p:nvSpPr>
          <p:cNvPr id="44035" name="Содержимое 2"/>
          <p:cNvSpPr>
            <a:spLocks noGrp="1"/>
          </p:cNvSpPr>
          <p:nvPr>
            <p:ph idx="4294967295"/>
          </p:nvPr>
        </p:nvSpPr>
        <p:spPr>
          <a:xfrm>
            <a:off x="0" y="1600200"/>
            <a:ext cx="8229600" cy="4525963"/>
          </a:xfrm>
        </p:spPr>
        <p:txBody>
          <a:bodyPr/>
          <a:lstStyle/>
          <a:p>
            <a:r>
              <a:rPr lang="ru-RU" sz="2400" smtClean="0"/>
              <a:t>В области транзакционных параллельных систем баз данных отказ </a:t>
            </a:r>
            <a:r>
              <a:rPr lang="en-US" sz="2400" smtClean="0"/>
              <a:t>consistency</a:t>
            </a:r>
            <a:r>
              <a:rPr lang="ru-RU" sz="2400" smtClean="0"/>
              <a:t> по Брюверу в пользу </a:t>
            </a:r>
            <a:r>
              <a:rPr lang="en-US" sz="2400" smtClean="0"/>
              <a:t>availability</a:t>
            </a:r>
            <a:r>
              <a:rPr lang="ru-RU" sz="2400" smtClean="0"/>
              <a:t> и </a:t>
            </a:r>
            <a:r>
              <a:rPr lang="en-US" sz="2400" smtClean="0"/>
              <a:t>partitioning</a:t>
            </a:r>
            <a:r>
              <a:rPr lang="ru-RU" sz="2400" smtClean="0"/>
              <a:t> является плохим компромиссом</a:t>
            </a:r>
            <a:r>
              <a:rPr lang="en-US" sz="2400" smtClean="0"/>
              <a:t>, </a:t>
            </a:r>
            <a:r>
              <a:rPr lang="ru-RU" sz="2400" smtClean="0"/>
              <a:t>поскольку</a:t>
            </a:r>
            <a:endParaRPr lang="ru-RU" smtClean="0"/>
          </a:p>
          <a:p>
            <a:pPr lvl="1"/>
            <a:r>
              <a:rPr lang="ru-RU" smtClean="0"/>
              <a:t> </a:t>
            </a:r>
            <a:r>
              <a:rPr lang="ru-RU" sz="2000" smtClean="0"/>
              <a:t>согласованность реплик является очень полезным свойством системы</a:t>
            </a:r>
          </a:p>
          <a:p>
            <a:pPr lvl="1"/>
            <a:r>
              <a:rPr lang="ru-RU" sz="2000" smtClean="0"/>
              <a:t>транзакционные массивно-параллельные СУБД не нуждаются в кластерах с очень большим числом узлов, так что ситуации разделения сети маловероятны</a:t>
            </a:r>
          </a:p>
          <a:p>
            <a:pPr lvl="1"/>
            <a:r>
              <a:rPr lang="ru-RU" sz="2000" smtClean="0"/>
              <a:t>система может легко стать недоступной не из-за разделения сети, а, например, из-за наличия регулярно проявляющихся программных ошибок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29</a:t>
            </a:fld>
            <a:endParaRPr lang="ru-RU"/>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45058" name="Заголовок 1"/>
          <p:cNvSpPr>
            <a:spLocks noGrp="1"/>
          </p:cNvSpPr>
          <p:nvPr>
            <p:ph type="title" idx="4294967295"/>
          </p:nvPr>
        </p:nvSpPr>
        <p:spPr>
          <a:xfrm>
            <a:off x="0" y="274638"/>
            <a:ext cx="8229600" cy="1143000"/>
          </a:xfrm>
        </p:spPr>
        <p:txBody>
          <a:bodyPr/>
          <a:lstStyle/>
          <a:p>
            <a:r>
              <a:rPr lang="en-US" b="1" smtClean="0"/>
              <a:t>ACID</a:t>
            </a:r>
            <a:r>
              <a:rPr lang="ru-RU" b="1" smtClean="0"/>
              <a:t> и «теорема» CAP</a:t>
            </a:r>
            <a:r>
              <a:rPr lang="en-US" b="1" smtClean="0"/>
              <a:t> (</a:t>
            </a:r>
            <a:r>
              <a:rPr lang="ru-RU" b="1" smtClean="0"/>
              <a:t>15</a:t>
            </a:r>
            <a:r>
              <a:rPr lang="en-US" b="1" smtClean="0"/>
              <a:t>)</a:t>
            </a:r>
            <a:endParaRPr lang="ru-RU" b="1" smtClean="0"/>
          </a:p>
        </p:txBody>
      </p:sp>
      <p:sp>
        <p:nvSpPr>
          <p:cNvPr id="45059" name="Содержимое 2"/>
          <p:cNvSpPr>
            <a:spLocks noGrp="1"/>
          </p:cNvSpPr>
          <p:nvPr>
            <p:ph idx="4294967295"/>
          </p:nvPr>
        </p:nvSpPr>
        <p:spPr>
          <a:xfrm>
            <a:off x="0" y="1600200"/>
            <a:ext cx="8229600" cy="4525963"/>
          </a:xfrm>
        </p:spPr>
        <p:txBody>
          <a:bodyPr/>
          <a:lstStyle/>
          <a:p>
            <a:r>
              <a:rPr lang="ru-RU" sz="2400" smtClean="0"/>
              <a:t>Таким образом, высокая активность представителей лагеря NoSQL связана не с теоретической невозможностью построения массивно-параллельных транзакционных СУБД, поддерживающих ACID-транзакции, а с тем, что</a:t>
            </a:r>
            <a:r>
              <a:rPr lang="ru-RU" smtClean="0"/>
              <a:t> </a:t>
            </a:r>
          </a:p>
          <a:p>
            <a:pPr lvl="1"/>
            <a:r>
              <a:rPr lang="ru-RU" sz="2000" smtClean="0"/>
              <a:t>упрощенные системы, не поддерживающие не только ACID-транзакции, но и согласованность реплик, создаются проще и быстрее</a:t>
            </a:r>
          </a:p>
          <a:p>
            <a:r>
              <a:rPr lang="ru-RU" sz="2400" smtClean="0"/>
              <a:t>Из-за своей упрощенной организации они способны обеспечивать очень быструю обработку данных, </a:t>
            </a:r>
          </a:p>
          <a:p>
            <a:pPr lvl="1"/>
            <a:r>
              <a:rPr lang="ru-RU" sz="2000" smtClean="0"/>
              <a:t>и для ряда приложений это оказывается более важным, чем все удобства, свойственные технологии баз данных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30</a:t>
            </a:fld>
            <a:endParaRPr lang="ru-RU"/>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46082" name="Заголовок 1"/>
          <p:cNvSpPr>
            <a:spLocks noGrp="1"/>
          </p:cNvSpPr>
          <p:nvPr>
            <p:ph type="title" idx="4294967295"/>
          </p:nvPr>
        </p:nvSpPr>
        <p:spPr>
          <a:xfrm>
            <a:off x="0" y="274638"/>
            <a:ext cx="8229600" cy="1143000"/>
          </a:xfrm>
        </p:spPr>
        <p:txBody>
          <a:bodyPr/>
          <a:lstStyle/>
          <a:p>
            <a:r>
              <a:rPr lang="ru-RU" b="1" smtClean="0"/>
              <a:t>Новые архитектуры с </a:t>
            </a:r>
            <a:r>
              <a:rPr lang="en-US" b="1" smtClean="0"/>
              <a:t>ACID</a:t>
            </a:r>
            <a:r>
              <a:rPr lang="ru-RU" b="1" smtClean="0"/>
              <a:t> (1)</a:t>
            </a:r>
          </a:p>
        </p:txBody>
      </p:sp>
      <p:sp>
        <p:nvSpPr>
          <p:cNvPr id="46083" name="Содержимое 2"/>
          <p:cNvSpPr>
            <a:spLocks noGrp="1"/>
          </p:cNvSpPr>
          <p:nvPr>
            <p:ph idx="4294967295"/>
          </p:nvPr>
        </p:nvSpPr>
        <p:spPr>
          <a:xfrm>
            <a:off x="0" y="1600200"/>
            <a:ext cx="8229600" cy="4525963"/>
          </a:xfrm>
        </p:spPr>
        <p:txBody>
          <a:bodyPr/>
          <a:lstStyle/>
          <a:p>
            <a:r>
              <a:rPr lang="ru-RU" sz="2400" smtClean="0"/>
              <a:t>На рынке OLTP с традиционными системами может конкурировать только СУБД, обладающая некоторыми принципиально отличными качествами</a:t>
            </a:r>
          </a:p>
          <a:p>
            <a:r>
              <a:rPr lang="ru-RU" sz="2400" smtClean="0"/>
              <a:t>Потенциально достижимыми новыми качествами является существенно большая пропускная способность транзакций и горизонтальная масштабируемость</a:t>
            </a:r>
          </a:p>
          <a:p>
            <a:r>
              <a:rPr lang="ru-RU" sz="2400" smtClean="0"/>
              <a:t>Такие качества можно обеспечить только при использовании архитектур (shared-nothing)</a:t>
            </a:r>
          </a:p>
          <a:p>
            <a:r>
              <a:rPr lang="ru-RU" sz="2400" smtClean="0"/>
              <a:t>Свидельством правильности этого мнения являются проект H-Store и достижения компании VoltDB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31</a:t>
            </a:fld>
            <a:endParaRPr lang="ru-RU"/>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47106" name="Заголовок 1"/>
          <p:cNvSpPr>
            <a:spLocks noGrp="1"/>
          </p:cNvSpPr>
          <p:nvPr>
            <p:ph type="title" idx="4294967295"/>
          </p:nvPr>
        </p:nvSpPr>
        <p:spPr>
          <a:xfrm>
            <a:off x="0" y="274638"/>
            <a:ext cx="8229600" cy="1143000"/>
          </a:xfrm>
        </p:spPr>
        <p:txBody>
          <a:bodyPr/>
          <a:lstStyle/>
          <a:p>
            <a:r>
              <a:rPr lang="ru-RU" b="1" smtClean="0"/>
              <a:t>Новые архитектуры с </a:t>
            </a:r>
            <a:r>
              <a:rPr lang="en-US" b="1" smtClean="0"/>
              <a:t>ACID</a:t>
            </a:r>
            <a:r>
              <a:rPr lang="ru-RU" b="1" smtClean="0"/>
              <a:t> (2)</a:t>
            </a:r>
          </a:p>
        </p:txBody>
      </p:sp>
      <p:sp>
        <p:nvSpPr>
          <p:cNvPr id="47107" name="Содержимое 2"/>
          <p:cNvSpPr>
            <a:spLocks noGrp="1"/>
          </p:cNvSpPr>
          <p:nvPr>
            <p:ph idx="4294967295"/>
          </p:nvPr>
        </p:nvSpPr>
        <p:spPr>
          <a:xfrm>
            <a:off x="0" y="1600200"/>
            <a:ext cx="8229600" cy="4525963"/>
          </a:xfrm>
        </p:spPr>
        <p:txBody>
          <a:bodyPr/>
          <a:lstStyle/>
          <a:p>
            <a:r>
              <a:rPr lang="ru-RU" smtClean="0"/>
              <a:t>Впервые краткое описание исходных идей проекта H-Store появилось в 2007 г. </a:t>
            </a:r>
          </a:p>
          <a:p>
            <a:pPr lvl="1"/>
            <a:r>
              <a:rPr lang="ru-RU" sz="2400" smtClean="0"/>
              <a:t>The End of an Architectural Era (It's Time for a Complete Rewrite) </a:t>
            </a:r>
            <a:r>
              <a:rPr lang="ru-RU" sz="2400" smtClean="0">
                <a:hlinkClick r:id="rId2"/>
              </a:rPr>
              <a:t>http://citforum.ru/database/articles/end_of_arch_era/</a:t>
            </a:r>
            <a:endParaRPr lang="ru-RU" sz="2400" smtClean="0"/>
          </a:p>
          <a:p>
            <a:r>
              <a:rPr lang="ru-RU" smtClean="0"/>
              <a:t>Специализированные транзакционные системы, основанные на следующих пяти основных соображениях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32</a:t>
            </a:fld>
            <a:endParaRPr lang="ru-RU"/>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48130" name="Заголовок 1"/>
          <p:cNvSpPr>
            <a:spLocks noGrp="1"/>
          </p:cNvSpPr>
          <p:nvPr>
            <p:ph type="title" idx="4294967295"/>
          </p:nvPr>
        </p:nvSpPr>
        <p:spPr>
          <a:xfrm>
            <a:off x="0" y="274638"/>
            <a:ext cx="8229600" cy="1143000"/>
          </a:xfrm>
        </p:spPr>
        <p:txBody>
          <a:bodyPr/>
          <a:lstStyle/>
          <a:p>
            <a:r>
              <a:rPr lang="ru-RU" b="1" smtClean="0"/>
              <a:t>Новые архитектуры с </a:t>
            </a:r>
            <a:r>
              <a:rPr lang="en-US" b="1" smtClean="0"/>
              <a:t>ACID</a:t>
            </a:r>
            <a:r>
              <a:rPr lang="ru-RU" b="1" smtClean="0"/>
              <a:t> (3)</a:t>
            </a:r>
          </a:p>
        </p:txBody>
      </p:sp>
      <p:sp>
        <p:nvSpPr>
          <p:cNvPr id="48131" name="Содержимое 2"/>
          <p:cNvSpPr>
            <a:spLocks noGrp="1"/>
          </p:cNvSpPr>
          <p:nvPr>
            <p:ph idx="4294967295"/>
          </p:nvPr>
        </p:nvSpPr>
        <p:spPr>
          <a:xfrm>
            <a:off x="0" y="1600200"/>
            <a:ext cx="8229600" cy="4525963"/>
          </a:xfrm>
        </p:spPr>
        <p:txBody>
          <a:bodyPr/>
          <a:lstStyle/>
          <a:p>
            <a:r>
              <a:rPr lang="ru-RU" sz="3000" smtClean="0"/>
              <a:t>В основной памяти недорогой массивно-параллельной системы уже сейчас можно разместить базу данных объемом до одного терабайта</a:t>
            </a:r>
          </a:p>
          <a:p>
            <a:r>
              <a:rPr lang="ru-RU" sz="3000" smtClean="0"/>
              <a:t>Этого достаточно для большинства приложений OLTP</a:t>
            </a:r>
          </a:p>
          <a:p>
            <a:r>
              <a:rPr lang="ru-RU" sz="3000" smtClean="0"/>
              <a:t>Поэтому будущее за системами транзакционных баз данных, полностью размещаемых в основной памяти</a:t>
            </a:r>
            <a:r>
              <a:rPr lang="ru-RU" smtClean="0"/>
              <a:t>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33</a:t>
            </a:fld>
            <a:endParaRPr lang="ru-RU"/>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49154" name="Заголовок 1"/>
          <p:cNvSpPr>
            <a:spLocks noGrp="1"/>
          </p:cNvSpPr>
          <p:nvPr>
            <p:ph type="title" idx="4294967295"/>
          </p:nvPr>
        </p:nvSpPr>
        <p:spPr>
          <a:xfrm>
            <a:off x="0" y="274638"/>
            <a:ext cx="8229600" cy="1143000"/>
          </a:xfrm>
        </p:spPr>
        <p:txBody>
          <a:bodyPr/>
          <a:lstStyle/>
          <a:p>
            <a:r>
              <a:rPr lang="ru-RU" b="1" smtClean="0"/>
              <a:t>Новые архитектуры с </a:t>
            </a:r>
            <a:r>
              <a:rPr lang="en-US" b="1" smtClean="0"/>
              <a:t>ACID</a:t>
            </a:r>
            <a:r>
              <a:rPr lang="ru-RU" b="1" smtClean="0"/>
              <a:t> (4)</a:t>
            </a:r>
          </a:p>
        </p:txBody>
      </p:sp>
      <p:sp>
        <p:nvSpPr>
          <p:cNvPr id="49155" name="Содержимое 2"/>
          <p:cNvSpPr>
            <a:spLocks noGrp="1"/>
          </p:cNvSpPr>
          <p:nvPr>
            <p:ph idx="4294967295"/>
          </p:nvPr>
        </p:nvSpPr>
        <p:spPr>
          <a:xfrm>
            <a:off x="0" y="1600200"/>
            <a:ext cx="8229600" cy="4525963"/>
          </a:xfrm>
        </p:spPr>
        <p:txBody>
          <a:bodyPr/>
          <a:lstStyle/>
          <a:p>
            <a:r>
              <a:rPr lang="ru-RU" sz="2400" smtClean="0"/>
              <a:t>В системах OLTP транзакции являются очень легковесными </a:t>
            </a:r>
          </a:p>
          <a:p>
            <a:r>
              <a:rPr lang="ru-RU" sz="2400" smtClean="0"/>
              <a:t>При работе с базой данных в основной памяти время выполнения наиболее тяжелой транзакции из тестового набора TPC-C составляет менее одной миллисекунды</a:t>
            </a:r>
          </a:p>
          <a:p>
            <a:r>
              <a:rPr lang="ru-RU" sz="2400" smtClean="0"/>
              <a:t>В большинстве приложений отсутствуют задержки по вине пользователей</a:t>
            </a:r>
          </a:p>
          <a:p>
            <a:r>
              <a:rPr lang="ru-RU" sz="2400" smtClean="0"/>
              <a:t>Поэтому имеет смысл выполнять все операции каждой транзакции последовательно в одном потоке управления</a:t>
            </a:r>
            <a:r>
              <a:rPr lang="ru-RU" smtClean="0"/>
              <a:t>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34</a:t>
            </a:fld>
            <a:endParaRPr lang="ru-RU"/>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50178" name="Заголовок 1"/>
          <p:cNvSpPr>
            <a:spLocks noGrp="1"/>
          </p:cNvSpPr>
          <p:nvPr>
            <p:ph type="title" idx="4294967295"/>
          </p:nvPr>
        </p:nvSpPr>
        <p:spPr>
          <a:xfrm>
            <a:off x="0" y="274638"/>
            <a:ext cx="8229600" cy="1143000"/>
          </a:xfrm>
        </p:spPr>
        <p:txBody>
          <a:bodyPr/>
          <a:lstStyle/>
          <a:p>
            <a:r>
              <a:rPr lang="ru-RU" b="1" smtClean="0"/>
              <a:t>Новые архитектуры с </a:t>
            </a:r>
            <a:r>
              <a:rPr lang="en-US" b="1" smtClean="0"/>
              <a:t>ACID</a:t>
            </a:r>
            <a:r>
              <a:rPr lang="ru-RU" b="1" smtClean="0"/>
              <a:t> (5)</a:t>
            </a:r>
          </a:p>
        </p:txBody>
      </p:sp>
      <p:sp>
        <p:nvSpPr>
          <p:cNvPr id="50179" name="Содержимое 2"/>
          <p:cNvSpPr>
            <a:spLocks noGrp="1"/>
          </p:cNvSpPr>
          <p:nvPr>
            <p:ph idx="4294967295"/>
          </p:nvPr>
        </p:nvSpPr>
        <p:spPr>
          <a:xfrm>
            <a:off x="0" y="1600200"/>
            <a:ext cx="8229600" cy="4525963"/>
          </a:xfrm>
        </p:spPr>
        <p:txBody>
          <a:bodyPr/>
          <a:lstStyle/>
          <a:p>
            <a:r>
              <a:rPr lang="ru-RU" sz="2800" smtClean="0"/>
              <a:t>В следующем десятилетии будут доминировать компьютерные системы без общих ресурсов, и все СУБД следует оптимизировать в расчете на использование такой архитектуры</a:t>
            </a:r>
          </a:p>
          <a:p>
            <a:r>
              <a:rPr lang="ru-RU" sz="2800" smtClean="0"/>
              <a:t>Если система с </a:t>
            </a:r>
            <a:r>
              <a:rPr lang="ru-RU" sz="2800" i="1" smtClean="0"/>
              <a:t>N</a:t>
            </a:r>
            <a:r>
              <a:rPr lang="ru-RU" sz="2800" smtClean="0"/>
              <a:t> узлами не обеспечивает достаточной мощности, должна иметься возможность добавления к ней дополнительных </a:t>
            </a:r>
            <a:r>
              <a:rPr lang="ru-RU" sz="2800" i="1" smtClean="0"/>
              <a:t>K</a:t>
            </a:r>
            <a:r>
              <a:rPr lang="ru-RU" sz="2800" smtClean="0"/>
              <a:t> узлов без потребности в каких-либо сложных действиях над используемой СУБД</a:t>
            </a:r>
            <a:r>
              <a:rPr lang="ru-RU" smtClean="0"/>
              <a:t>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35</a:t>
            </a:fld>
            <a:endParaRPr lang="ru-RU"/>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51202" name="Заголовок 1"/>
          <p:cNvSpPr>
            <a:spLocks noGrp="1"/>
          </p:cNvSpPr>
          <p:nvPr>
            <p:ph type="title" idx="4294967295"/>
          </p:nvPr>
        </p:nvSpPr>
        <p:spPr>
          <a:xfrm>
            <a:off x="0" y="274638"/>
            <a:ext cx="8229600" cy="1143000"/>
          </a:xfrm>
        </p:spPr>
        <p:txBody>
          <a:bodyPr/>
          <a:lstStyle/>
          <a:p>
            <a:r>
              <a:rPr lang="ru-RU" b="1" smtClean="0"/>
              <a:t>Новые архитектуры с </a:t>
            </a:r>
            <a:r>
              <a:rPr lang="en-US" b="1" smtClean="0"/>
              <a:t>ACID</a:t>
            </a:r>
            <a:r>
              <a:rPr lang="ru-RU" b="1" smtClean="0"/>
              <a:t> (5)</a:t>
            </a:r>
          </a:p>
        </p:txBody>
      </p:sp>
      <p:sp>
        <p:nvSpPr>
          <p:cNvPr id="51203" name="Содержимое 2"/>
          <p:cNvSpPr>
            <a:spLocks noGrp="1"/>
          </p:cNvSpPr>
          <p:nvPr>
            <p:ph idx="4294967295"/>
          </p:nvPr>
        </p:nvSpPr>
        <p:spPr>
          <a:xfrm>
            <a:off x="0" y="1600200"/>
            <a:ext cx="8229600" cy="4525963"/>
          </a:xfrm>
        </p:spPr>
        <p:txBody>
          <a:bodyPr/>
          <a:lstStyle/>
          <a:p>
            <a:r>
              <a:rPr lang="ru-RU" sz="2800" smtClean="0"/>
              <a:t>В будущем высокий уровень доступности и отказоустойчивость станут важными чертами рынка OLTP, поэтому: </a:t>
            </a:r>
          </a:p>
          <a:p>
            <a:pPr lvl="1"/>
            <a:r>
              <a:rPr lang="ru-RU" sz="2400" smtClean="0"/>
              <a:t>потребуется согласованная репликация данных</a:t>
            </a:r>
          </a:p>
          <a:p>
            <a:pPr lvl="1"/>
            <a:r>
              <a:rPr lang="ru-RU" sz="2400" smtClean="0"/>
              <a:t>наиболее эффективной является поддержка архитектуры </a:t>
            </a:r>
            <a:r>
              <a:rPr lang="ru-RU" sz="2400" i="1" smtClean="0"/>
              <a:t>shared-nothing</a:t>
            </a:r>
            <a:r>
              <a:rPr lang="ru-RU" sz="2400" smtClean="0"/>
              <a:t> на всех уровнях системы </a:t>
            </a:r>
          </a:p>
          <a:p>
            <a:pPr lvl="1"/>
            <a:r>
              <a:rPr lang="ru-RU" sz="2400" smtClean="0"/>
              <a:t>наилучший способ поддержки архитектуры без общих ресурсов состоит в использовании нескольких машин в одноранговой (peer-to-peer) конфигурации</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36</a:t>
            </a:fld>
            <a:endParaRPr lang="ru-RU"/>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52226" name="Заголовок 1"/>
          <p:cNvSpPr>
            <a:spLocks noGrp="1"/>
          </p:cNvSpPr>
          <p:nvPr>
            <p:ph type="title" idx="4294967295"/>
          </p:nvPr>
        </p:nvSpPr>
        <p:spPr>
          <a:xfrm>
            <a:off x="0" y="274638"/>
            <a:ext cx="8229600" cy="1143000"/>
          </a:xfrm>
        </p:spPr>
        <p:txBody>
          <a:bodyPr/>
          <a:lstStyle/>
          <a:p>
            <a:r>
              <a:rPr lang="ru-RU" b="1" smtClean="0"/>
              <a:t>Новые архитектуры с </a:t>
            </a:r>
            <a:r>
              <a:rPr lang="en-US" b="1" smtClean="0"/>
              <a:t>ACID</a:t>
            </a:r>
            <a:r>
              <a:rPr lang="ru-RU" b="1" smtClean="0"/>
              <a:t> (6)</a:t>
            </a:r>
          </a:p>
        </p:txBody>
      </p:sp>
      <p:sp>
        <p:nvSpPr>
          <p:cNvPr id="52227" name="Содержимое 2"/>
          <p:cNvSpPr>
            <a:spLocks noGrp="1"/>
          </p:cNvSpPr>
          <p:nvPr>
            <p:ph idx="4294967295"/>
          </p:nvPr>
        </p:nvSpPr>
        <p:spPr>
          <a:xfrm>
            <a:off x="0" y="1600200"/>
            <a:ext cx="8229600" cy="4525963"/>
          </a:xfrm>
        </p:spPr>
        <p:txBody>
          <a:bodyPr/>
          <a:lstStyle/>
          <a:p>
            <a:r>
              <a:rPr lang="ru-RU" sz="3000" smtClean="0"/>
              <a:t>Основные расходы IT-подразделений уходят на содержание персонала</a:t>
            </a:r>
          </a:p>
          <a:p>
            <a:r>
              <a:rPr lang="ru-RU" sz="3000" smtClean="0"/>
              <a:t>Единственным выходом из этого положения является перевод систем на «самообслуживание» </a:t>
            </a:r>
          </a:p>
          <a:p>
            <a:r>
              <a:rPr lang="ru-RU" sz="3000" smtClean="0"/>
              <a:t>Требуется полный пересмотр процесса настройки системы без явных ручек управления </a:t>
            </a:r>
          </a:p>
          <a:p>
            <a:r>
              <a:rPr lang="ru-RU" sz="3000" smtClean="0"/>
              <a:t>Из всего этого следуют выводы:</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37</a:t>
            </a:fld>
            <a:endParaRPr lang="ru-RU"/>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53250" name="Заголовок 1"/>
          <p:cNvSpPr>
            <a:spLocks noGrp="1"/>
          </p:cNvSpPr>
          <p:nvPr>
            <p:ph type="title" idx="4294967295"/>
          </p:nvPr>
        </p:nvSpPr>
        <p:spPr>
          <a:xfrm>
            <a:off x="0" y="274638"/>
            <a:ext cx="8229600" cy="1143000"/>
          </a:xfrm>
        </p:spPr>
        <p:txBody>
          <a:bodyPr/>
          <a:lstStyle/>
          <a:p>
            <a:r>
              <a:rPr lang="ru-RU" b="1" smtClean="0"/>
              <a:t>Новые архитектуры с </a:t>
            </a:r>
            <a:r>
              <a:rPr lang="en-US" b="1" smtClean="0"/>
              <a:t>ACID</a:t>
            </a:r>
            <a:r>
              <a:rPr lang="ru-RU" b="1" smtClean="0"/>
              <a:t> (7)</a:t>
            </a:r>
          </a:p>
        </p:txBody>
      </p:sp>
      <p:sp>
        <p:nvSpPr>
          <p:cNvPr id="53251" name="Содержимое 2"/>
          <p:cNvSpPr>
            <a:spLocks noGrp="1"/>
          </p:cNvSpPr>
          <p:nvPr>
            <p:ph idx="4294967295"/>
          </p:nvPr>
        </p:nvSpPr>
        <p:spPr>
          <a:xfrm>
            <a:off x="0" y="1600200"/>
            <a:ext cx="8229600" cy="4525963"/>
          </a:xfrm>
        </p:spPr>
        <p:txBody>
          <a:bodyPr/>
          <a:lstStyle/>
          <a:p>
            <a:r>
              <a:rPr lang="ru-RU" smtClean="0"/>
              <a:t>Основным препятствием для достижения высокой производительности системы почти наверняка станет журнал повторного выполнения операций, сохраняемый в дисковой памяти</a:t>
            </a:r>
          </a:p>
          <a:p>
            <a:r>
              <a:rPr lang="ru-RU" smtClean="0"/>
              <a:t>Без него можно обойтись за счет подсистемы поддержки высокого уровня доступности и обработки отказов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38</a:t>
            </a:fld>
            <a:endParaRPr lang="ru-RU"/>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54274" name="Заголовок 1"/>
          <p:cNvSpPr>
            <a:spLocks noGrp="1"/>
          </p:cNvSpPr>
          <p:nvPr>
            <p:ph type="title" idx="4294967295"/>
          </p:nvPr>
        </p:nvSpPr>
        <p:spPr>
          <a:xfrm>
            <a:off x="0" y="274638"/>
            <a:ext cx="8229600" cy="1143000"/>
          </a:xfrm>
        </p:spPr>
        <p:txBody>
          <a:bodyPr/>
          <a:lstStyle/>
          <a:p>
            <a:r>
              <a:rPr lang="ru-RU" b="1" smtClean="0"/>
              <a:t>Новые архитектуры с </a:t>
            </a:r>
            <a:r>
              <a:rPr lang="en-US" b="1" smtClean="0"/>
              <a:t>ACID</a:t>
            </a:r>
            <a:r>
              <a:rPr lang="ru-RU" b="1" smtClean="0"/>
              <a:t> (8)</a:t>
            </a:r>
          </a:p>
        </p:txBody>
      </p:sp>
      <p:sp>
        <p:nvSpPr>
          <p:cNvPr id="54275" name="Содержимое 2"/>
          <p:cNvSpPr>
            <a:spLocks noGrp="1"/>
          </p:cNvSpPr>
          <p:nvPr>
            <p:ph idx="4294967295"/>
          </p:nvPr>
        </p:nvSpPr>
        <p:spPr>
          <a:xfrm>
            <a:off x="0" y="1600200"/>
            <a:ext cx="8229600" cy="4525963"/>
          </a:xfrm>
        </p:spPr>
        <p:txBody>
          <a:bodyPr/>
          <a:lstStyle/>
          <a:p>
            <a:r>
              <a:rPr lang="ru-RU" smtClean="0"/>
              <a:t>Следующим по значимости узким местом системы является вызов в ней операций и возврат результатов в приложение</a:t>
            </a:r>
          </a:p>
          <a:p>
            <a:r>
              <a:rPr lang="ru-RU" smtClean="0"/>
              <a:t>Наиболее эффективным способом решения этой проблемы является выполнение логики приложений в виде хранимых процедур внутри системы баз данных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39</a:t>
            </a:fld>
            <a:endParaRPr lang="ru-RU"/>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55298" name="Заголовок 1"/>
          <p:cNvSpPr>
            <a:spLocks noGrp="1"/>
          </p:cNvSpPr>
          <p:nvPr>
            <p:ph type="title" idx="4294967295"/>
          </p:nvPr>
        </p:nvSpPr>
        <p:spPr>
          <a:xfrm>
            <a:off x="0" y="274638"/>
            <a:ext cx="8229600" cy="1143000"/>
          </a:xfrm>
        </p:spPr>
        <p:txBody>
          <a:bodyPr/>
          <a:lstStyle/>
          <a:p>
            <a:r>
              <a:rPr lang="ru-RU" b="1" smtClean="0"/>
              <a:t>Новые архитектуры с </a:t>
            </a:r>
            <a:r>
              <a:rPr lang="en-US" b="1" smtClean="0"/>
              <a:t>ACID</a:t>
            </a:r>
            <a:r>
              <a:rPr lang="ru-RU" b="1" smtClean="0"/>
              <a:t> (9)</a:t>
            </a:r>
          </a:p>
        </p:txBody>
      </p:sp>
      <p:sp>
        <p:nvSpPr>
          <p:cNvPr id="55299" name="Содержимое 2"/>
          <p:cNvSpPr>
            <a:spLocks noGrp="1"/>
          </p:cNvSpPr>
          <p:nvPr>
            <p:ph idx="4294967295"/>
          </p:nvPr>
        </p:nvSpPr>
        <p:spPr>
          <a:xfrm>
            <a:off x="0" y="1600200"/>
            <a:ext cx="8229600" cy="4525963"/>
          </a:xfrm>
        </p:spPr>
        <p:txBody>
          <a:bodyPr/>
          <a:lstStyle/>
          <a:p>
            <a:r>
              <a:rPr lang="ru-RU" smtClean="0"/>
              <a:t>Во всех возможных случаях следует отказаться от поддержки и журнала откатов транзакций, поскольку он тоже будет сдерживать производительность </a:t>
            </a:r>
          </a:p>
          <a:p>
            <a:r>
              <a:rPr lang="ru-RU" smtClean="0"/>
              <a:t>Следует приложить все усилия, чтобы максимально освободиться от затрат на синхронизационные блокировки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40</a:t>
            </a:fld>
            <a:endParaRPr lang="ru-RU"/>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56322" name="Заголовок 1"/>
          <p:cNvSpPr>
            <a:spLocks noGrp="1"/>
          </p:cNvSpPr>
          <p:nvPr>
            <p:ph type="title" idx="4294967295"/>
          </p:nvPr>
        </p:nvSpPr>
        <p:spPr>
          <a:xfrm>
            <a:off x="0" y="274638"/>
            <a:ext cx="8229600" cy="1143000"/>
          </a:xfrm>
        </p:spPr>
        <p:txBody>
          <a:bodyPr/>
          <a:lstStyle/>
          <a:p>
            <a:r>
              <a:rPr lang="ru-RU" b="1" smtClean="0"/>
              <a:t>Новые архитектуры с </a:t>
            </a:r>
            <a:r>
              <a:rPr lang="en-US" b="1" smtClean="0"/>
              <a:t>ACID</a:t>
            </a:r>
            <a:r>
              <a:rPr lang="ru-RU" b="1" smtClean="0"/>
              <a:t> (10)</a:t>
            </a:r>
          </a:p>
        </p:txBody>
      </p:sp>
      <p:sp>
        <p:nvSpPr>
          <p:cNvPr id="56323" name="Содержимое 2"/>
          <p:cNvSpPr>
            <a:spLocks noGrp="1"/>
          </p:cNvSpPr>
          <p:nvPr>
            <p:ph idx="4294967295"/>
          </p:nvPr>
        </p:nvSpPr>
        <p:spPr>
          <a:xfrm>
            <a:off x="0" y="1600200"/>
            <a:ext cx="8229600" cy="4525963"/>
          </a:xfrm>
        </p:spPr>
        <p:txBody>
          <a:bodyPr/>
          <a:lstStyle/>
          <a:p>
            <a:r>
              <a:rPr lang="ru-RU" sz="2800" smtClean="0"/>
              <a:t>Желательно освободиться и от синхронизации на основе "защелок" при доступе к одним и тем же структурам данных из нескольких потоков управления</a:t>
            </a:r>
          </a:p>
          <a:p>
            <a:pPr lvl="1"/>
            <a:r>
              <a:rPr lang="ru-RU" sz="2400" smtClean="0"/>
              <a:t>С учетом кратковременности транзакций эти накладные расходы можно устранить путем перехода к однопотоковой модели выполнения транзакций</a:t>
            </a:r>
          </a:p>
          <a:p>
            <a:r>
              <a:rPr lang="ru-RU" sz="2800" smtClean="0"/>
              <a:t>По мере возможности следует избегать применения двухфазного протокола фиксации распределенных транзакций</a:t>
            </a:r>
            <a:r>
              <a:rPr lang="ru-RU" smtClean="0"/>
              <a:t>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41</a:t>
            </a:fld>
            <a:endParaRPr lang="ru-RU"/>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57346" name="Заголовок 1"/>
          <p:cNvSpPr>
            <a:spLocks noGrp="1"/>
          </p:cNvSpPr>
          <p:nvPr>
            <p:ph type="title" idx="4294967295"/>
          </p:nvPr>
        </p:nvSpPr>
        <p:spPr>
          <a:xfrm>
            <a:off x="0" y="274638"/>
            <a:ext cx="8229600" cy="1143000"/>
          </a:xfrm>
        </p:spPr>
        <p:txBody>
          <a:bodyPr/>
          <a:lstStyle/>
          <a:p>
            <a:r>
              <a:rPr lang="ru-RU" b="1" smtClean="0"/>
              <a:t>Новые архитектуры с </a:t>
            </a:r>
            <a:r>
              <a:rPr lang="en-US" b="1" smtClean="0"/>
              <a:t>ACID</a:t>
            </a:r>
            <a:r>
              <a:rPr lang="ru-RU" b="1" smtClean="0"/>
              <a:t> (11)</a:t>
            </a:r>
          </a:p>
        </p:txBody>
      </p:sp>
      <p:sp>
        <p:nvSpPr>
          <p:cNvPr id="57347" name="Содержимое 2"/>
          <p:cNvSpPr>
            <a:spLocks noGrp="1"/>
          </p:cNvSpPr>
          <p:nvPr>
            <p:ph idx="4294967295"/>
          </p:nvPr>
        </p:nvSpPr>
        <p:spPr>
          <a:xfrm>
            <a:off x="0" y="1600200"/>
            <a:ext cx="8229600" cy="4525963"/>
          </a:xfrm>
        </p:spPr>
        <p:txBody>
          <a:bodyPr>
            <a:normAutofit lnSpcReduction="10000"/>
          </a:bodyPr>
          <a:lstStyle/>
          <a:p>
            <a:r>
              <a:rPr lang="ru-RU" sz="2800" smtClean="0"/>
              <a:t>H-Store выполняется в кластере компьютеров</a:t>
            </a:r>
          </a:p>
          <a:p>
            <a:r>
              <a:rPr lang="ru-RU" sz="2800" smtClean="0"/>
              <a:t>При конфигурировании системы можно указать желаемый уровень ее надежности – число узлов, при выходе из строя которых система может восстановить работоспособность без потери выполняемых транзакций в течение заданного времени</a:t>
            </a:r>
          </a:p>
          <a:p>
            <a:r>
              <a:rPr lang="ru-RU" sz="2800" smtClean="0"/>
              <a:t>В каждом узле строки разделов таблиц размещаются вплотную одна к другой, и доступ к ним производится на основе B-деревьев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42</a:t>
            </a:fld>
            <a:endParaRPr lang="ru-RU"/>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58370" name="Заголовок 1"/>
          <p:cNvSpPr>
            <a:spLocks noGrp="1"/>
          </p:cNvSpPr>
          <p:nvPr>
            <p:ph type="title" idx="4294967295"/>
          </p:nvPr>
        </p:nvSpPr>
        <p:spPr>
          <a:xfrm>
            <a:off x="0" y="274638"/>
            <a:ext cx="8229600" cy="1143000"/>
          </a:xfrm>
        </p:spPr>
        <p:txBody>
          <a:bodyPr/>
          <a:lstStyle/>
          <a:p>
            <a:r>
              <a:rPr lang="ru-RU" b="1" smtClean="0"/>
              <a:t>Новые архитектуры с </a:t>
            </a:r>
            <a:r>
              <a:rPr lang="en-US" b="1" smtClean="0"/>
              <a:t>ACID</a:t>
            </a:r>
            <a:r>
              <a:rPr lang="ru-RU" b="1" smtClean="0"/>
              <a:t> (12)</a:t>
            </a:r>
          </a:p>
        </p:txBody>
      </p:sp>
      <p:sp>
        <p:nvSpPr>
          <p:cNvPr id="58371" name="Содержимое 2"/>
          <p:cNvSpPr>
            <a:spLocks noGrp="1"/>
          </p:cNvSpPr>
          <p:nvPr>
            <p:ph idx="4294967295"/>
          </p:nvPr>
        </p:nvSpPr>
        <p:spPr>
          <a:xfrm>
            <a:off x="0" y="1600200"/>
            <a:ext cx="8229600" cy="4525963"/>
          </a:xfrm>
        </p:spPr>
        <p:txBody>
          <a:bodyPr/>
          <a:lstStyle/>
          <a:p>
            <a:r>
              <a:rPr lang="ru-RU" sz="2400" smtClean="0"/>
              <a:t>В каждом узле H-Store поддерживает ровно один поток управления, в котором полностью, без каких-либо задержек выполняется каждая поступающая операция SQL</a:t>
            </a:r>
          </a:p>
          <a:p>
            <a:r>
              <a:rPr lang="ru-RU" sz="2400" smtClean="0"/>
              <a:t>Узлы, в процессорах которых имеется несколько ядер, разбиваются на соответствующее число логических узлов</a:t>
            </a:r>
          </a:p>
          <a:p>
            <a:r>
              <a:rPr lang="ru-RU" sz="2400" smtClean="0"/>
              <a:t>В H-Store каждый логический узел трактуется так же, как и любой физически независимый узел, и основная память многоядерного компьютера разделяется между логическими узлами</a:t>
            </a:r>
            <a:r>
              <a:rPr lang="ru-RU" smtClean="0"/>
              <a:t>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43</a:t>
            </a:fld>
            <a:endParaRPr lang="ru-RU"/>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59394" name="Заголовок 1"/>
          <p:cNvSpPr>
            <a:spLocks noGrp="1"/>
          </p:cNvSpPr>
          <p:nvPr>
            <p:ph type="title" idx="4294967295"/>
          </p:nvPr>
        </p:nvSpPr>
        <p:spPr>
          <a:xfrm>
            <a:off x="0" y="274638"/>
            <a:ext cx="8229600" cy="1143000"/>
          </a:xfrm>
        </p:spPr>
        <p:txBody>
          <a:bodyPr/>
          <a:lstStyle/>
          <a:p>
            <a:r>
              <a:rPr lang="ru-RU" b="1" smtClean="0"/>
              <a:t>Новые архитектуры с </a:t>
            </a:r>
            <a:r>
              <a:rPr lang="en-US" b="1" smtClean="0"/>
              <a:t>ACID</a:t>
            </a:r>
            <a:r>
              <a:rPr lang="ru-RU" b="1" smtClean="0"/>
              <a:t> (13)</a:t>
            </a:r>
          </a:p>
        </p:txBody>
      </p:sp>
      <p:sp>
        <p:nvSpPr>
          <p:cNvPr id="59395" name="Содержимое 2"/>
          <p:cNvSpPr>
            <a:spLocks noGrp="1"/>
          </p:cNvSpPr>
          <p:nvPr>
            <p:ph idx="4294967295"/>
          </p:nvPr>
        </p:nvSpPr>
        <p:spPr>
          <a:xfrm>
            <a:off x="0" y="1600200"/>
            <a:ext cx="8229600" cy="4525963"/>
          </a:xfrm>
        </p:spPr>
        <p:txBody>
          <a:bodyPr>
            <a:normAutofit lnSpcReduction="10000"/>
          </a:bodyPr>
          <a:lstStyle/>
          <a:p>
            <a:r>
              <a:rPr lang="ru-RU" sz="2600" smtClean="0"/>
              <a:t>Транзакции представляются в виде хранимых процедур базы данных, и в системе поддерживается только одна внешняя операция Execute transaction (parameter_list)</a:t>
            </a:r>
          </a:p>
          <a:p>
            <a:r>
              <a:rPr lang="ru-RU" sz="2600" smtClean="0"/>
              <a:t>Внутри таких хранимых процедур сочетается логика приложений и операции манипулирования базами данных, причем вызовы SQL производятся, как локальные вызовы</a:t>
            </a:r>
          </a:p>
          <a:p>
            <a:r>
              <a:rPr lang="ru-RU" sz="2600" smtClean="0"/>
              <a:t>Журнал повторного выполнения операций не поддерживается, а журнал отката ведется только для транзакций, не являющихся двухфазными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44</a:t>
            </a:fld>
            <a:endParaRPr lang="ru-RU"/>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60418" name="Заголовок 1"/>
          <p:cNvSpPr>
            <a:spLocks noGrp="1"/>
          </p:cNvSpPr>
          <p:nvPr>
            <p:ph type="title" idx="4294967295"/>
          </p:nvPr>
        </p:nvSpPr>
        <p:spPr>
          <a:xfrm>
            <a:off x="0" y="274638"/>
            <a:ext cx="8229600" cy="1143000"/>
          </a:xfrm>
        </p:spPr>
        <p:txBody>
          <a:bodyPr/>
          <a:lstStyle/>
          <a:p>
            <a:r>
              <a:rPr lang="ru-RU" b="1" smtClean="0"/>
              <a:t>Новые архитектуры с </a:t>
            </a:r>
            <a:r>
              <a:rPr lang="en-US" b="1" smtClean="0"/>
              <a:t>ACID</a:t>
            </a:r>
            <a:r>
              <a:rPr lang="ru-RU" b="1" smtClean="0"/>
              <a:t> (14)</a:t>
            </a:r>
          </a:p>
        </p:txBody>
      </p:sp>
      <p:sp>
        <p:nvSpPr>
          <p:cNvPr id="60419" name="Содержимое 2"/>
          <p:cNvSpPr>
            <a:spLocks noGrp="1"/>
          </p:cNvSpPr>
          <p:nvPr>
            <p:ph idx="4294967295"/>
          </p:nvPr>
        </p:nvSpPr>
        <p:spPr>
          <a:xfrm>
            <a:off x="0" y="1600200"/>
            <a:ext cx="8229600" cy="4525963"/>
          </a:xfrm>
        </p:spPr>
        <p:txBody>
          <a:bodyPr/>
          <a:lstStyle/>
          <a:p>
            <a:r>
              <a:rPr lang="ru-RU" sz="2800" smtClean="0"/>
              <a:t>Для обеспечения возможности использования H-Store без потребности в "ручках управления" планировалось создание средства автоматического проектирования физических схем баз данных (</a:t>
            </a:r>
            <a:r>
              <a:rPr lang="ru-RU" sz="2800" i="1" smtClean="0"/>
              <a:t>дизайнера баз данных</a:t>
            </a:r>
            <a:r>
              <a:rPr lang="ru-RU" sz="2800" smtClean="0"/>
              <a:t>),</a:t>
            </a:r>
          </a:p>
          <a:p>
            <a:pPr lvl="1"/>
            <a:r>
              <a:rPr lang="ru-RU" sz="2400" smtClean="0"/>
              <a:t>определяющего горизонтальное разделение, репликацию и выбор ключей индексов</a:t>
            </a:r>
          </a:p>
          <a:p>
            <a:r>
              <a:rPr lang="ru-RU" sz="2800" smtClean="0"/>
              <a:t>Цель дизайнера состоит в том, чтобы сделать как можно больше транзакций </a:t>
            </a:r>
            <a:r>
              <a:rPr lang="ru-RU" sz="2800" i="1" smtClean="0"/>
              <a:t>одноузловыми</a:t>
            </a:r>
            <a:r>
              <a:rPr lang="ru-RU" sz="2800" smtClean="0"/>
              <a:t> (т.е. избежать распределенных транзакций)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45</a:t>
            </a:fld>
            <a:endParaRPr lang="ru-RU"/>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61442" name="Заголовок 1"/>
          <p:cNvSpPr>
            <a:spLocks noGrp="1"/>
          </p:cNvSpPr>
          <p:nvPr>
            <p:ph type="title" idx="4294967295"/>
          </p:nvPr>
        </p:nvSpPr>
        <p:spPr>
          <a:xfrm>
            <a:off x="0" y="274638"/>
            <a:ext cx="8229600" cy="1143000"/>
          </a:xfrm>
        </p:spPr>
        <p:txBody>
          <a:bodyPr/>
          <a:lstStyle/>
          <a:p>
            <a:r>
              <a:rPr lang="ru-RU" b="1" smtClean="0"/>
              <a:t>Новые архитектуры с </a:t>
            </a:r>
            <a:r>
              <a:rPr lang="en-US" b="1" smtClean="0"/>
              <a:t>ACID</a:t>
            </a:r>
            <a:r>
              <a:rPr lang="ru-RU" b="1" smtClean="0"/>
              <a:t> (15)</a:t>
            </a:r>
          </a:p>
        </p:txBody>
      </p:sp>
      <p:sp>
        <p:nvSpPr>
          <p:cNvPr id="61443" name="Содержимое 2"/>
          <p:cNvSpPr>
            <a:spLocks noGrp="1"/>
          </p:cNvSpPr>
          <p:nvPr>
            <p:ph idx="4294967295"/>
          </p:nvPr>
        </p:nvSpPr>
        <p:spPr>
          <a:xfrm>
            <a:off x="0" y="1600200"/>
            <a:ext cx="8229600" cy="4525963"/>
          </a:xfrm>
        </p:spPr>
        <p:txBody>
          <a:bodyPr/>
          <a:lstStyle/>
          <a:p>
            <a:r>
              <a:rPr lang="ru-RU" sz="2800" smtClean="0"/>
              <a:t>Выполнение транзакций в соответствии с временными метками</a:t>
            </a:r>
          </a:p>
          <a:p>
            <a:r>
              <a:rPr lang="ru-RU" sz="2800" smtClean="0"/>
              <a:t>Для выделенных «хороших» классов транзакций не требуются блокировки и двухфазная фиксация</a:t>
            </a:r>
          </a:p>
          <a:p>
            <a:r>
              <a:rPr lang="ru-RU" sz="2800" smtClean="0"/>
              <a:t>Для распределенных транзакций – оптимистические методы (с отслеживанием наборов чтения и записи)</a:t>
            </a:r>
          </a:p>
          <a:p>
            <a:r>
              <a:rPr lang="ru-RU" sz="2800" smtClean="0"/>
              <a:t>На практике исследование методов продолжается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46</a:t>
            </a:fld>
            <a:endParaRPr lang="ru-RU"/>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62466" name="Заголовок 1"/>
          <p:cNvSpPr>
            <a:spLocks noGrp="1"/>
          </p:cNvSpPr>
          <p:nvPr>
            <p:ph type="title" idx="4294967295"/>
          </p:nvPr>
        </p:nvSpPr>
        <p:spPr>
          <a:xfrm>
            <a:off x="0" y="274638"/>
            <a:ext cx="8229600" cy="1143000"/>
          </a:xfrm>
        </p:spPr>
        <p:txBody>
          <a:bodyPr/>
          <a:lstStyle/>
          <a:p>
            <a:r>
              <a:rPr lang="ru-RU" b="1" smtClean="0"/>
              <a:t>Новые архитектуры с </a:t>
            </a:r>
            <a:r>
              <a:rPr lang="en-US" b="1" smtClean="0"/>
              <a:t>ACID</a:t>
            </a:r>
            <a:r>
              <a:rPr lang="ru-RU" b="1" smtClean="0"/>
              <a:t> (16)</a:t>
            </a:r>
          </a:p>
        </p:txBody>
      </p:sp>
      <p:sp>
        <p:nvSpPr>
          <p:cNvPr id="62467" name="Содержимое 2"/>
          <p:cNvSpPr>
            <a:spLocks noGrp="1"/>
          </p:cNvSpPr>
          <p:nvPr>
            <p:ph idx="4294967295"/>
          </p:nvPr>
        </p:nvSpPr>
        <p:spPr>
          <a:xfrm>
            <a:off x="0" y="1600200"/>
            <a:ext cx="8229600" cy="4525963"/>
          </a:xfrm>
        </p:spPr>
        <p:txBody>
          <a:bodyPr/>
          <a:lstStyle/>
          <a:p>
            <a:r>
              <a:rPr lang="ru-RU" sz="2200" smtClean="0"/>
              <a:t>Low Overhead Concurrency Control for Partitioned Main Memory Databases </a:t>
            </a:r>
            <a:r>
              <a:rPr lang="ru-RU" sz="2200" smtClean="0">
                <a:hlinkClick r:id="rId2"/>
              </a:rPr>
              <a:t>http://citforum.ru/database/articles/h-store-sigmod2010/</a:t>
            </a:r>
            <a:endParaRPr lang="ru-RU" sz="2200" smtClean="0"/>
          </a:p>
          <a:p>
            <a:r>
              <a:rPr lang="ru-RU" sz="2200" smtClean="0"/>
              <a:t>Многораздельные транзакции поступают через центральный координатор, устанавливающий их глобальный порядок</a:t>
            </a:r>
          </a:p>
          <a:p>
            <a:r>
              <a:rPr lang="ru-RU" sz="2200" smtClean="0"/>
              <a:t>Координатор разбивает транзакцию на фрагменты и посылает их потокам управления соответствующих разделов</a:t>
            </a:r>
          </a:p>
          <a:p>
            <a:r>
              <a:rPr lang="ru-RU" sz="2200" smtClean="0"/>
              <a:t>После получения ответов от этих потоков управления в координаторе выполняется код приложения, </a:t>
            </a:r>
          </a:p>
          <a:p>
            <a:pPr lvl="1"/>
            <a:r>
              <a:rPr lang="ru-RU" sz="2000" smtClean="0"/>
              <a:t>может потребоваться рассылка по потокам управления разделов дополнительных фрагментов</a:t>
            </a:r>
          </a:p>
          <a:p>
            <a:r>
              <a:rPr lang="ru-RU" sz="2200" smtClean="0"/>
              <a:t>В каждом разделе фрагменты выполняются последовательно.</a:t>
            </a:r>
            <a:r>
              <a:rPr lang="ru-RU" sz="2000" smtClean="0"/>
              <a:t>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47</a:t>
            </a:fld>
            <a:endParaRPr lang="ru-RU"/>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63490" name="Заголовок 1"/>
          <p:cNvSpPr>
            <a:spLocks noGrp="1"/>
          </p:cNvSpPr>
          <p:nvPr>
            <p:ph type="title" idx="4294967295"/>
          </p:nvPr>
        </p:nvSpPr>
        <p:spPr>
          <a:xfrm>
            <a:off x="0" y="274638"/>
            <a:ext cx="8229600" cy="1143000"/>
          </a:xfrm>
        </p:spPr>
        <p:txBody>
          <a:bodyPr/>
          <a:lstStyle/>
          <a:p>
            <a:r>
              <a:rPr lang="ru-RU" b="1" smtClean="0"/>
              <a:t>Новые архитектуры с </a:t>
            </a:r>
            <a:r>
              <a:rPr lang="en-US" b="1" smtClean="0"/>
              <a:t>ACID</a:t>
            </a:r>
            <a:r>
              <a:rPr lang="ru-RU" b="1" smtClean="0"/>
              <a:t> (17)</a:t>
            </a:r>
          </a:p>
        </p:txBody>
      </p:sp>
      <p:sp>
        <p:nvSpPr>
          <p:cNvPr id="63491" name="Содержимое 2"/>
          <p:cNvSpPr>
            <a:spLocks noGrp="1"/>
          </p:cNvSpPr>
          <p:nvPr>
            <p:ph idx="4294967295"/>
          </p:nvPr>
        </p:nvSpPr>
        <p:spPr>
          <a:xfrm>
            <a:off x="0" y="1600200"/>
            <a:ext cx="8229600" cy="4525963"/>
          </a:xfrm>
        </p:spPr>
        <p:txBody>
          <a:bodyPr/>
          <a:lstStyle/>
          <a:p>
            <a:r>
              <a:rPr lang="ru-RU" smtClean="0"/>
              <a:t>Основная идея спекулятивного выполнения состоит в том, что когда в некотором потоке управления основного раздела возникает задержка из-за выполнения двухфазного протокола распределенной фиксации транзакций, </a:t>
            </a:r>
          </a:p>
          <a:p>
            <a:pPr lvl="1"/>
            <a:r>
              <a:rPr lang="ru-RU" smtClean="0"/>
              <a:t>этот поток не простаивает, а выполняет другие фрагменты транзакций из своей входной очереди</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48</a:t>
            </a:fld>
            <a:endParaRPr lang="ru-RU"/>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64514" name="Заголовок 1"/>
          <p:cNvSpPr>
            <a:spLocks noGrp="1"/>
          </p:cNvSpPr>
          <p:nvPr>
            <p:ph type="title" idx="4294967295"/>
          </p:nvPr>
        </p:nvSpPr>
        <p:spPr>
          <a:xfrm>
            <a:off x="0" y="274638"/>
            <a:ext cx="8229600" cy="1143000"/>
          </a:xfrm>
        </p:spPr>
        <p:txBody>
          <a:bodyPr/>
          <a:lstStyle/>
          <a:p>
            <a:r>
              <a:rPr lang="ru-RU" b="1" smtClean="0"/>
              <a:t>Новые архитектуры с </a:t>
            </a:r>
            <a:r>
              <a:rPr lang="en-US" b="1" smtClean="0"/>
              <a:t>ACID</a:t>
            </a:r>
            <a:r>
              <a:rPr lang="ru-RU" b="1" smtClean="0"/>
              <a:t> (18)</a:t>
            </a:r>
          </a:p>
        </p:txBody>
      </p:sp>
      <p:sp>
        <p:nvSpPr>
          <p:cNvPr id="64515" name="Содержимое 2"/>
          <p:cNvSpPr>
            <a:spLocks noGrp="1"/>
          </p:cNvSpPr>
          <p:nvPr>
            <p:ph idx="4294967295"/>
          </p:nvPr>
        </p:nvSpPr>
        <p:spPr>
          <a:xfrm>
            <a:off x="0" y="1600200"/>
            <a:ext cx="8229600" cy="4525963"/>
          </a:xfrm>
        </p:spPr>
        <p:txBody>
          <a:bodyPr/>
          <a:lstStyle/>
          <a:p>
            <a:r>
              <a:rPr lang="ru-RU" sz="2400" smtClean="0"/>
              <a:t>Это выполнение на фоне фиксации транзакции является спекулятивным </a:t>
            </a:r>
          </a:p>
          <a:p>
            <a:pPr lvl="1"/>
            <a:r>
              <a:rPr lang="ru-RU" sz="2000" smtClean="0"/>
              <a:t>результаты спекулятивно выполненных транзакций будут некорректными, если транзакция, на фоне фиксации которой эти транзакции выполняются, не зафиксируется, а откатится</a:t>
            </a:r>
          </a:p>
          <a:p>
            <a:r>
              <a:rPr lang="ru-RU" sz="2400" smtClean="0"/>
              <a:t>Спекулятивно выполненные транзакции не фиксируются до тех пор, пока не будет зафиксирована первая транзакция, в случае ее отката – все тоже откатываются</a:t>
            </a:r>
          </a:p>
          <a:p>
            <a:r>
              <a:rPr lang="ru-RU" sz="2400" smtClean="0"/>
              <a:t>Очевидно, что спекулятивная схема обеспечивает сериальный план выполнения транзакций</a:t>
            </a:r>
            <a:r>
              <a:rPr lang="ru-RU" smtClean="0"/>
              <a:t>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49</a:t>
            </a:fld>
            <a:endParaRPr lang="ru-RU"/>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65538" name="Заголовок 1"/>
          <p:cNvSpPr>
            <a:spLocks noGrp="1"/>
          </p:cNvSpPr>
          <p:nvPr>
            <p:ph type="title" idx="4294967295"/>
          </p:nvPr>
        </p:nvSpPr>
        <p:spPr>
          <a:xfrm>
            <a:off x="0" y="274638"/>
            <a:ext cx="8229600" cy="1143000"/>
          </a:xfrm>
        </p:spPr>
        <p:txBody>
          <a:bodyPr/>
          <a:lstStyle/>
          <a:p>
            <a:r>
              <a:rPr lang="ru-RU" b="1" smtClean="0"/>
              <a:t>Новые архитектуры с </a:t>
            </a:r>
            <a:r>
              <a:rPr lang="en-US" b="1" smtClean="0"/>
              <a:t>ACID</a:t>
            </a:r>
            <a:r>
              <a:rPr lang="ru-RU" b="1" smtClean="0"/>
              <a:t> (19)</a:t>
            </a:r>
          </a:p>
        </p:txBody>
      </p:sp>
      <p:sp>
        <p:nvSpPr>
          <p:cNvPr id="65539" name="Содержимое 2"/>
          <p:cNvSpPr>
            <a:spLocks noGrp="1"/>
          </p:cNvSpPr>
          <p:nvPr>
            <p:ph idx="4294967295"/>
          </p:nvPr>
        </p:nvSpPr>
        <p:spPr>
          <a:xfrm>
            <a:off x="0" y="1600200"/>
            <a:ext cx="8229600" cy="4525963"/>
          </a:xfrm>
        </p:spPr>
        <p:txBody>
          <a:bodyPr/>
          <a:lstStyle/>
          <a:p>
            <a:r>
              <a:rPr lang="ru-RU" sz="2400" smtClean="0"/>
              <a:t>Блокировочная схема почти всегда существенно уступает и спекулятивной схеме, и схеме с синхронизационными блокировками</a:t>
            </a:r>
          </a:p>
          <a:p>
            <a:r>
              <a:rPr lang="ru-RU" sz="2400" smtClean="0"/>
              <a:t>Спекулятивная схема работает значительно лучше двух других схем при наличии многораздельных транзакций с одним циклом коммуникаций транзакции с координатором и небольшой доли аварийно завершающихся транзакций</a:t>
            </a:r>
          </a:p>
          <a:p>
            <a:r>
              <a:rPr lang="ru-RU" sz="2400" smtClean="0"/>
              <a:t>Схема с синхронизационными блокировками обеспечивает наилучшие результаты при наличии многих транзакций с несколькими циклами коммуникаций</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50</a:t>
            </a:fld>
            <a:endParaRPr lang="ru-RU"/>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66562" name="Заголовок 1"/>
          <p:cNvSpPr>
            <a:spLocks noGrp="1"/>
          </p:cNvSpPr>
          <p:nvPr>
            <p:ph type="title" idx="4294967295"/>
          </p:nvPr>
        </p:nvSpPr>
        <p:spPr>
          <a:xfrm>
            <a:off x="0" y="274638"/>
            <a:ext cx="8229600" cy="1143000"/>
          </a:xfrm>
        </p:spPr>
        <p:txBody>
          <a:bodyPr/>
          <a:lstStyle/>
          <a:p>
            <a:r>
              <a:rPr lang="ru-RU" b="1" smtClean="0"/>
              <a:t>Новые архитектуры с </a:t>
            </a:r>
            <a:r>
              <a:rPr lang="en-US" b="1" smtClean="0"/>
              <a:t>ACID</a:t>
            </a:r>
            <a:r>
              <a:rPr lang="ru-RU" b="1" smtClean="0"/>
              <a:t> (20)</a:t>
            </a:r>
          </a:p>
        </p:txBody>
      </p:sp>
      <p:sp>
        <p:nvSpPr>
          <p:cNvPr id="66563" name="Содержимое 2"/>
          <p:cNvSpPr>
            <a:spLocks noGrp="1"/>
          </p:cNvSpPr>
          <p:nvPr>
            <p:ph idx="4294967295"/>
          </p:nvPr>
        </p:nvSpPr>
        <p:spPr>
          <a:xfrm>
            <a:off x="0" y="1600200"/>
            <a:ext cx="8229600" cy="4525963"/>
          </a:xfrm>
        </p:spPr>
        <p:txBody>
          <a:bodyPr/>
          <a:lstStyle/>
          <a:p>
            <a:r>
              <a:rPr lang="ru-RU" sz="2400" smtClean="0"/>
              <a:t>The Case for Determinism in Database Systems </a:t>
            </a:r>
            <a:r>
              <a:rPr lang="ru-RU" sz="2400" smtClean="0">
                <a:hlinkClick r:id="rId2"/>
              </a:rPr>
              <a:t>http://citforum.ru/database/articles/abadi_vldb2010/</a:t>
            </a:r>
            <a:endParaRPr lang="ru-RU" sz="2400" smtClean="0"/>
          </a:p>
          <a:p>
            <a:r>
              <a:rPr lang="ru-RU" sz="2400" smtClean="0"/>
              <a:t>При </a:t>
            </a:r>
            <a:r>
              <a:rPr lang="ru-RU" sz="2400" i="1" smtClean="0"/>
              <a:t>детерминированной</a:t>
            </a:r>
            <a:r>
              <a:rPr lang="ru-RU" sz="2400" smtClean="0"/>
              <a:t> сериализации смеси транзакций {</a:t>
            </a:r>
            <a:r>
              <a:rPr lang="ru-RU" sz="2400" i="1" smtClean="0"/>
              <a:t>T</a:t>
            </a:r>
            <a:r>
              <a:rPr lang="ru-RU" sz="2400" smtClean="0"/>
              <a:t>1, </a:t>
            </a:r>
            <a:r>
              <a:rPr lang="ru-RU" sz="2400" i="1" smtClean="0"/>
              <a:t>T</a:t>
            </a:r>
            <a:r>
              <a:rPr lang="ru-RU" sz="2400" smtClean="0"/>
              <a:t>2, ..., </a:t>
            </a:r>
            <a:r>
              <a:rPr lang="ru-RU" sz="2400" i="1" smtClean="0"/>
              <a:t>Tn</a:t>
            </a:r>
            <a:r>
              <a:rPr lang="ru-RU" sz="2400" smtClean="0"/>
              <a:t>} требуется эквивалентность плана выполнения этих транзакций некоторому </a:t>
            </a:r>
            <a:r>
              <a:rPr lang="ru-RU" sz="2400" i="1" smtClean="0"/>
              <a:t>предопределенному</a:t>
            </a:r>
            <a:r>
              <a:rPr lang="ru-RU" sz="2400" smtClean="0"/>
              <a:t> последовательному плану их выполнения (</a:t>
            </a:r>
            <a:r>
              <a:rPr lang="ru-RU" sz="2400" i="1" smtClean="0"/>
              <a:t>T</a:t>
            </a:r>
            <a:r>
              <a:rPr lang="ru-RU" sz="2400" i="1" baseline="-25000" smtClean="0"/>
              <a:t>i</a:t>
            </a:r>
            <a:r>
              <a:rPr lang="ru-RU" sz="2400" baseline="-25000" smtClean="0"/>
              <a:t>1</a:t>
            </a:r>
            <a:r>
              <a:rPr lang="ru-RU" sz="2400" smtClean="0"/>
              <a:t>, </a:t>
            </a:r>
            <a:r>
              <a:rPr lang="ru-RU" sz="2400" i="1" smtClean="0"/>
              <a:t>T</a:t>
            </a:r>
            <a:r>
              <a:rPr lang="ru-RU" sz="2400" i="1" baseline="-25000" smtClean="0"/>
              <a:t>i</a:t>
            </a:r>
            <a:r>
              <a:rPr lang="ru-RU" sz="2400" baseline="-25000" smtClean="0"/>
              <a:t>2</a:t>
            </a:r>
            <a:r>
              <a:rPr lang="ru-RU" sz="2400" smtClean="0"/>
              <a:t>, ..., </a:t>
            </a:r>
            <a:r>
              <a:rPr lang="ru-RU" sz="2400" i="1" smtClean="0"/>
              <a:t>T</a:t>
            </a:r>
            <a:r>
              <a:rPr lang="ru-RU" sz="2400" i="1" baseline="-25000" smtClean="0"/>
              <a:t>in</a:t>
            </a:r>
            <a:r>
              <a:rPr lang="ru-RU" sz="2400" smtClean="0"/>
              <a:t>)</a:t>
            </a:r>
          </a:p>
          <a:p>
            <a:r>
              <a:rPr lang="ru-RU" sz="2400" smtClean="0"/>
              <a:t>Предлагается использовать синхронизационные блокировки, но с гарантией эквивалентности получаемого сериального плана предопределенному плану</a:t>
            </a:r>
            <a:r>
              <a:rPr lang="ru-RU" sz="2800" smtClean="0"/>
              <a:t>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51</a:t>
            </a:fld>
            <a:endParaRPr lang="ru-RU"/>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67586" name="Заголовок 1"/>
          <p:cNvSpPr>
            <a:spLocks noGrp="1"/>
          </p:cNvSpPr>
          <p:nvPr>
            <p:ph type="title" idx="4294967295"/>
          </p:nvPr>
        </p:nvSpPr>
        <p:spPr>
          <a:xfrm>
            <a:off x="0" y="274638"/>
            <a:ext cx="8229600" cy="1143000"/>
          </a:xfrm>
        </p:spPr>
        <p:txBody>
          <a:bodyPr/>
          <a:lstStyle/>
          <a:p>
            <a:r>
              <a:rPr lang="ru-RU" b="1" smtClean="0"/>
              <a:t>Новые архитектуры с </a:t>
            </a:r>
            <a:r>
              <a:rPr lang="en-US" b="1" smtClean="0"/>
              <a:t>ACID</a:t>
            </a:r>
            <a:r>
              <a:rPr lang="ru-RU" b="1" smtClean="0"/>
              <a:t> (21)</a:t>
            </a:r>
          </a:p>
        </p:txBody>
      </p:sp>
      <p:sp>
        <p:nvSpPr>
          <p:cNvPr id="67587" name="Содержимое 2"/>
          <p:cNvSpPr>
            <a:spLocks noGrp="1"/>
          </p:cNvSpPr>
          <p:nvPr>
            <p:ph idx="4294967295"/>
          </p:nvPr>
        </p:nvSpPr>
        <p:spPr>
          <a:xfrm>
            <a:off x="0" y="1600200"/>
            <a:ext cx="8229600" cy="4525963"/>
          </a:xfrm>
        </p:spPr>
        <p:txBody>
          <a:bodyPr>
            <a:normAutofit lnSpcReduction="10000"/>
          </a:bodyPr>
          <a:lstStyle/>
          <a:p>
            <a:r>
              <a:rPr lang="ru-RU" sz="2400" smtClean="0"/>
              <a:t>Если двум транзакции </a:t>
            </a:r>
            <a:r>
              <a:rPr lang="ru-RU" sz="2400" i="1" smtClean="0"/>
              <a:t>Ti</a:t>
            </a:r>
            <a:r>
              <a:rPr lang="ru-RU" sz="2400" smtClean="0"/>
              <a:t> и </a:t>
            </a:r>
            <a:r>
              <a:rPr lang="ru-RU" sz="2400" i="1" smtClean="0"/>
              <a:t>Tj</a:t>
            </a:r>
            <a:r>
              <a:rPr lang="ru-RU" sz="2400" smtClean="0"/>
              <a:t> требуются блокировки одной и той же записи </a:t>
            </a:r>
            <a:r>
              <a:rPr lang="ru-RU" sz="2400" i="1" smtClean="0"/>
              <a:t>r</a:t>
            </a:r>
            <a:r>
              <a:rPr lang="ru-RU" sz="2400" smtClean="0"/>
              <a:t>, и в предопределенном плане </a:t>
            </a:r>
            <a:r>
              <a:rPr lang="ru-RU" sz="2400" i="1" smtClean="0"/>
              <a:t>Ti</a:t>
            </a:r>
            <a:r>
              <a:rPr lang="ru-RU" sz="2400" smtClean="0"/>
              <a:t> находится раньше, чем </a:t>
            </a:r>
            <a:r>
              <a:rPr lang="ru-RU" sz="2400" i="1" smtClean="0"/>
              <a:t>Tj</a:t>
            </a:r>
            <a:r>
              <a:rPr lang="ru-RU" sz="2400" smtClean="0"/>
              <a:t>, то </a:t>
            </a:r>
            <a:r>
              <a:rPr lang="ru-RU" sz="2400" i="1" smtClean="0"/>
              <a:t>Ti</a:t>
            </a:r>
            <a:r>
              <a:rPr lang="ru-RU" sz="2400" smtClean="0"/>
              <a:t> должна запросить блокировку </a:t>
            </a:r>
            <a:r>
              <a:rPr lang="ru-RU" sz="2400" i="1" smtClean="0"/>
              <a:t>r</a:t>
            </a:r>
            <a:r>
              <a:rPr lang="ru-RU" sz="2400" smtClean="0"/>
              <a:t> </a:t>
            </a:r>
            <a:r>
              <a:rPr lang="ru-RU" sz="2400" i="1" smtClean="0"/>
              <a:t>раньше</a:t>
            </a:r>
            <a:r>
              <a:rPr lang="ru-RU" sz="2400" smtClean="0"/>
              <a:t>, чем </a:t>
            </a:r>
            <a:r>
              <a:rPr lang="ru-RU" sz="2400" i="1" smtClean="0"/>
              <a:t>Tj</a:t>
            </a:r>
            <a:r>
              <a:rPr lang="ru-RU" sz="2400" smtClean="0"/>
              <a:t> </a:t>
            </a:r>
          </a:p>
          <a:p>
            <a:r>
              <a:rPr lang="ru-RU" sz="2400" smtClean="0"/>
              <a:t>Каждая транзакция, не ожидающая удовлетворения запроса блокировки, должна продолжать выполняться до тех пор, пока не зафиксируется или не будет завершена аварийным образом </a:t>
            </a:r>
            <a:r>
              <a:rPr lang="ru-RU" sz="2400" i="1" smtClean="0"/>
              <a:t>детерминированным образом</a:t>
            </a:r>
            <a:r>
              <a:rPr lang="ru-RU" sz="2400" smtClean="0"/>
              <a:t> </a:t>
            </a:r>
          </a:p>
          <a:p>
            <a:r>
              <a:rPr lang="ru-RU" sz="2400" smtClean="0"/>
              <a:t>Если выполнение какой-либо транзакции задерживается, то система должна поддерживать эту транзакцию активной, пока она не завершится, или пока не будет ликвидирована сама система</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52</a:t>
            </a:fld>
            <a:endParaRPr lang="ru-RU"/>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68610" name="Заголовок 1"/>
          <p:cNvSpPr>
            <a:spLocks noGrp="1"/>
          </p:cNvSpPr>
          <p:nvPr>
            <p:ph type="title" idx="4294967295"/>
          </p:nvPr>
        </p:nvSpPr>
        <p:spPr>
          <a:xfrm>
            <a:off x="0" y="274638"/>
            <a:ext cx="8229600" cy="1143000"/>
          </a:xfrm>
        </p:spPr>
        <p:txBody>
          <a:bodyPr/>
          <a:lstStyle/>
          <a:p>
            <a:r>
              <a:rPr lang="ru-RU" b="1" smtClean="0"/>
              <a:t>Новые архитектуры с </a:t>
            </a:r>
            <a:r>
              <a:rPr lang="en-US" b="1" smtClean="0"/>
              <a:t>ACID</a:t>
            </a:r>
            <a:r>
              <a:rPr lang="ru-RU" b="1" smtClean="0"/>
              <a:t> (22)</a:t>
            </a:r>
          </a:p>
        </p:txBody>
      </p:sp>
      <p:sp>
        <p:nvSpPr>
          <p:cNvPr id="68611" name="Содержимое 2"/>
          <p:cNvSpPr>
            <a:spLocks noGrp="1"/>
          </p:cNvSpPr>
          <p:nvPr>
            <p:ph idx="4294967295"/>
          </p:nvPr>
        </p:nvSpPr>
        <p:spPr>
          <a:xfrm>
            <a:off x="0" y="1600200"/>
            <a:ext cx="8229600" cy="4525963"/>
          </a:xfrm>
        </p:spPr>
        <p:txBody>
          <a:bodyPr>
            <a:normAutofit lnSpcReduction="10000"/>
          </a:bodyPr>
          <a:lstStyle/>
          <a:p>
            <a:r>
              <a:rPr lang="ru-RU" sz="2800" smtClean="0"/>
              <a:t>Детерминированная схема непригодна для СУБД, работающих с базами данных в дисковой памяти</a:t>
            </a:r>
          </a:p>
          <a:p>
            <a:r>
              <a:rPr lang="ru-RU" sz="2800" smtClean="0"/>
              <a:t>Однако в системах, обрабатывающих данные исключительно в основной памяти, ситуация меняется</a:t>
            </a:r>
          </a:p>
          <a:p>
            <a:r>
              <a:rPr lang="ru-RU" sz="2800" smtClean="0"/>
              <a:t>В ряде случаев детерминизм позволяет повысить производительность систем, упрощая при этом репликацию и избавляя от потребности в двухфазном протоколе фиксации распределенных транзакций</a:t>
            </a:r>
            <a:r>
              <a:rPr lang="ru-RU" smtClean="0"/>
              <a:t>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53</a:t>
            </a:fld>
            <a:endParaRPr lang="ru-RU"/>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69634" name="Заголовок 1"/>
          <p:cNvSpPr>
            <a:spLocks noGrp="1"/>
          </p:cNvSpPr>
          <p:nvPr>
            <p:ph type="title" idx="4294967295"/>
          </p:nvPr>
        </p:nvSpPr>
        <p:spPr>
          <a:xfrm>
            <a:off x="0" y="274638"/>
            <a:ext cx="8229600" cy="1143000"/>
          </a:xfrm>
        </p:spPr>
        <p:txBody>
          <a:bodyPr/>
          <a:lstStyle/>
          <a:p>
            <a:r>
              <a:rPr lang="ru-RU" b="1" smtClean="0"/>
              <a:t>Новые архитектуры с </a:t>
            </a:r>
            <a:r>
              <a:rPr lang="en-US" b="1" smtClean="0"/>
              <a:t>ACID</a:t>
            </a:r>
            <a:r>
              <a:rPr lang="ru-RU" b="1" smtClean="0"/>
              <a:t> (23)</a:t>
            </a:r>
          </a:p>
        </p:txBody>
      </p:sp>
      <p:sp>
        <p:nvSpPr>
          <p:cNvPr id="69635" name="Содержимое 2"/>
          <p:cNvSpPr>
            <a:spLocks noGrp="1"/>
          </p:cNvSpPr>
          <p:nvPr>
            <p:ph idx="4294967295"/>
          </p:nvPr>
        </p:nvSpPr>
        <p:spPr>
          <a:xfrm>
            <a:off x="0" y="1600200"/>
            <a:ext cx="8229600" cy="4525963"/>
          </a:xfrm>
        </p:spPr>
        <p:txBody>
          <a:bodyPr/>
          <a:lstStyle/>
          <a:p>
            <a:r>
              <a:rPr lang="ru-RU" sz="2800" smtClean="0"/>
              <a:t>Для поддержки упорядоченности запросов блокировок в предлагается запрашивать все блокировки, требуемые для каждой транзакции, перед началом ее выполнения Если это возможно, то после этого транзакция выполняется вплоть до своего завершения (над данным разделом), не освобождая блокировок</a:t>
            </a:r>
          </a:p>
          <a:p>
            <a:r>
              <a:rPr lang="ru-RU" sz="2800" smtClean="0"/>
              <a:t>Однако не для всех транзакций заранее известно, какие записи в них будут читаться и изменяться</a:t>
            </a:r>
            <a:r>
              <a:rPr lang="ru-RU" smtClean="0"/>
              <a:t>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54</a:t>
            </a:fld>
            <a:endParaRPr lang="ru-RU"/>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70658" name="Заголовок 1"/>
          <p:cNvSpPr>
            <a:spLocks noGrp="1"/>
          </p:cNvSpPr>
          <p:nvPr>
            <p:ph type="title" idx="4294967295"/>
          </p:nvPr>
        </p:nvSpPr>
        <p:spPr>
          <a:xfrm>
            <a:off x="0" y="274638"/>
            <a:ext cx="8229600" cy="1143000"/>
          </a:xfrm>
        </p:spPr>
        <p:txBody>
          <a:bodyPr/>
          <a:lstStyle/>
          <a:p>
            <a:r>
              <a:rPr lang="ru-RU" b="1" smtClean="0"/>
              <a:t>Новые архитектуры с </a:t>
            </a:r>
            <a:r>
              <a:rPr lang="en-US" b="1" smtClean="0"/>
              <a:t>ACID</a:t>
            </a:r>
            <a:r>
              <a:rPr lang="ru-RU" b="1" smtClean="0"/>
              <a:t> (24)</a:t>
            </a:r>
          </a:p>
        </p:txBody>
      </p:sp>
      <p:sp>
        <p:nvSpPr>
          <p:cNvPr id="70659" name="Содержимое 2"/>
          <p:cNvSpPr>
            <a:spLocks noGrp="1"/>
          </p:cNvSpPr>
          <p:nvPr>
            <p:ph idx="4294967295"/>
          </p:nvPr>
        </p:nvSpPr>
        <p:spPr>
          <a:xfrm>
            <a:off x="0" y="1600200"/>
            <a:ext cx="8229600" cy="4525963"/>
          </a:xfrm>
        </p:spPr>
        <p:txBody>
          <a:bodyPr/>
          <a:lstStyle/>
          <a:p>
            <a:r>
              <a:rPr lang="ru-RU" sz="2400" i="1" smtClean="0"/>
              <a:t>T</a:t>
            </a:r>
            <a:r>
              <a:rPr lang="ru-RU" sz="2400" smtClean="0"/>
              <a:t>(</a:t>
            </a:r>
            <a:r>
              <a:rPr lang="ru-RU" sz="2400" i="1" smtClean="0"/>
              <a:t>x</a:t>
            </a:r>
            <a:r>
              <a:rPr lang="ru-RU" sz="2400" smtClean="0"/>
              <a:t>): </a:t>
            </a:r>
            <a:r>
              <a:rPr lang="ru-RU" sz="2400" i="1" smtClean="0"/>
              <a:t>y</a:t>
            </a:r>
            <a:r>
              <a:rPr lang="ru-RU" sz="2400" smtClean="0"/>
              <a:t> := read(</a:t>
            </a:r>
            <a:r>
              <a:rPr lang="ru-RU" sz="2400" i="1" smtClean="0"/>
              <a:t>x</a:t>
            </a:r>
            <a:r>
              <a:rPr lang="ru-RU" sz="2400" smtClean="0"/>
              <a:t>) </a:t>
            </a:r>
            <a:br>
              <a:rPr lang="ru-RU" sz="2400" smtClean="0"/>
            </a:br>
            <a:r>
              <a:rPr lang="ru-RU" sz="2400" smtClean="0"/>
              <a:t>	        write(</a:t>
            </a:r>
            <a:r>
              <a:rPr lang="ru-RU" sz="2400" i="1" smtClean="0"/>
              <a:t>y</a:t>
            </a:r>
            <a:r>
              <a:rPr lang="ru-RU" sz="2400" smtClean="0"/>
              <a:t>)</a:t>
            </a:r>
            <a:r>
              <a:rPr lang="ru-RU" smtClean="0"/>
              <a:t> </a:t>
            </a:r>
          </a:p>
          <a:p>
            <a:r>
              <a:rPr lang="ru-RU" sz="2400" smtClean="0"/>
              <a:t>Зависимость первого порядка; преобразуется в</a:t>
            </a:r>
          </a:p>
          <a:p>
            <a:r>
              <a:rPr lang="ru-RU" sz="2400" i="1" smtClean="0"/>
              <a:t>T</a:t>
            </a:r>
            <a:r>
              <a:rPr lang="ru-RU" sz="2400" smtClean="0"/>
              <a:t>1(</a:t>
            </a:r>
            <a:r>
              <a:rPr lang="ru-RU" sz="2400" i="1" smtClean="0"/>
              <a:t>x</a:t>
            </a:r>
            <a:r>
              <a:rPr lang="ru-RU" sz="2400" smtClean="0"/>
              <a:t>): </a:t>
            </a:r>
            <a:r>
              <a:rPr lang="ru-RU" sz="2400" i="1" smtClean="0"/>
              <a:t>y</a:t>
            </a:r>
            <a:r>
              <a:rPr lang="ru-RU" sz="2400" smtClean="0"/>
              <a:t> := read(</a:t>
            </a:r>
            <a:r>
              <a:rPr lang="ru-RU" sz="2400" i="1" smtClean="0"/>
              <a:t>x</a:t>
            </a:r>
            <a:r>
              <a:rPr lang="ru-RU" sz="2400" smtClean="0"/>
              <a:t>)</a:t>
            </a:r>
            <a:br>
              <a:rPr lang="ru-RU" sz="2400" smtClean="0"/>
            </a:br>
            <a:r>
              <a:rPr lang="ru-RU" sz="2400" smtClean="0"/>
              <a:t>           запрос_следующей_транзакции(</a:t>
            </a:r>
            <a:r>
              <a:rPr lang="ru-RU" sz="2400" i="1" smtClean="0"/>
              <a:t>T</a:t>
            </a:r>
            <a:r>
              <a:rPr lang="ru-RU" sz="2400" smtClean="0"/>
              <a:t>2(</a:t>
            </a:r>
            <a:r>
              <a:rPr lang="ru-RU" sz="2400" i="1" smtClean="0"/>
              <a:t>x</a:t>
            </a:r>
            <a:r>
              <a:rPr lang="ru-RU" sz="2400" smtClean="0"/>
              <a:t>, </a:t>
            </a:r>
            <a:r>
              <a:rPr lang="ru-RU" sz="2400" i="1" smtClean="0"/>
              <a:t>y</a:t>
            </a:r>
            <a:r>
              <a:rPr lang="ru-RU" sz="2400" smtClean="0"/>
              <a:t>))</a:t>
            </a:r>
            <a:br>
              <a:rPr lang="ru-RU" sz="2400" smtClean="0"/>
            </a:br>
            <a:r>
              <a:rPr lang="ru-RU" sz="2400" i="1" smtClean="0"/>
              <a:t>T</a:t>
            </a:r>
            <a:r>
              <a:rPr lang="ru-RU" sz="2400" smtClean="0"/>
              <a:t>2(</a:t>
            </a:r>
            <a:r>
              <a:rPr lang="ru-RU" sz="2400" i="1" smtClean="0"/>
              <a:t>x</a:t>
            </a:r>
            <a:r>
              <a:rPr lang="ru-RU" sz="2400" smtClean="0"/>
              <a:t>, </a:t>
            </a:r>
            <a:r>
              <a:rPr lang="ru-RU" sz="2400" i="1" smtClean="0"/>
              <a:t>y</a:t>
            </a:r>
            <a:r>
              <a:rPr lang="ru-RU" sz="2400" smtClean="0"/>
              <a:t>): </a:t>
            </a:r>
            <a:r>
              <a:rPr lang="ru-RU" sz="2400" i="1" smtClean="0"/>
              <a:t>y´</a:t>
            </a:r>
            <a:r>
              <a:rPr lang="ru-RU" sz="2400" smtClean="0"/>
              <a:t> := read(</a:t>
            </a:r>
            <a:r>
              <a:rPr lang="ru-RU" sz="2400" i="1" smtClean="0"/>
              <a:t>x</a:t>
            </a:r>
            <a:r>
              <a:rPr lang="ru-RU" sz="2400" smtClean="0"/>
              <a:t>) </a:t>
            </a:r>
            <a:br>
              <a:rPr lang="ru-RU" sz="2400" smtClean="0"/>
            </a:br>
            <a:r>
              <a:rPr lang="ru-RU" sz="2400" smtClean="0"/>
              <a:t>               if (</a:t>
            </a:r>
            <a:r>
              <a:rPr lang="ru-RU" sz="2400" i="1" smtClean="0"/>
              <a:t>y´</a:t>
            </a:r>
            <a:r>
              <a:rPr lang="ru-RU" sz="2400" smtClean="0"/>
              <a:t> ≠ </a:t>
            </a:r>
            <a:r>
              <a:rPr lang="ru-RU" sz="2400" i="1" smtClean="0"/>
              <a:t>y</a:t>
            </a:r>
            <a:r>
              <a:rPr lang="ru-RU" sz="2400" smtClean="0"/>
              <a:t>)</a:t>
            </a:r>
            <a:br>
              <a:rPr lang="ru-RU" sz="2400" smtClean="0"/>
            </a:br>
            <a:r>
              <a:rPr lang="ru-RU" sz="2400" smtClean="0"/>
              <a:t>                  запрос_следующей_транзакции(</a:t>
            </a:r>
            <a:r>
              <a:rPr lang="ru-RU" sz="2400" i="1" smtClean="0"/>
              <a:t>T</a:t>
            </a:r>
            <a:r>
              <a:rPr lang="ru-RU" sz="2400" smtClean="0"/>
              <a:t>2(</a:t>
            </a:r>
            <a:r>
              <a:rPr lang="ru-RU" sz="2400" i="1" smtClean="0"/>
              <a:t>x</a:t>
            </a:r>
            <a:r>
              <a:rPr lang="ru-RU" sz="2400" smtClean="0"/>
              <a:t>, </a:t>
            </a:r>
            <a:r>
              <a:rPr lang="ru-RU" sz="2400" i="1" smtClean="0"/>
              <a:t>y</a:t>
            </a:r>
            <a:r>
              <a:rPr lang="ru-RU" sz="2400" smtClean="0"/>
              <a:t>)) </a:t>
            </a:r>
            <a:br>
              <a:rPr lang="ru-RU" sz="2400" smtClean="0"/>
            </a:br>
            <a:r>
              <a:rPr lang="ru-RU" sz="2400" smtClean="0"/>
              <a:t>	         abort() </a:t>
            </a:r>
            <a:br>
              <a:rPr lang="ru-RU" sz="2400" smtClean="0"/>
            </a:br>
            <a:r>
              <a:rPr lang="ru-RU" sz="2400" smtClean="0"/>
              <a:t>               else </a:t>
            </a:r>
            <a:br>
              <a:rPr lang="ru-RU" sz="2400" smtClean="0"/>
            </a:br>
            <a:r>
              <a:rPr lang="ru-RU" sz="2400" smtClean="0"/>
              <a:t>                  write(</a:t>
            </a:r>
            <a:r>
              <a:rPr lang="ru-RU" sz="2400" i="1" smtClean="0"/>
              <a:t>y</a:t>
            </a:r>
            <a:r>
              <a:rPr lang="ru-RU" sz="2400" smtClean="0"/>
              <a:t>)</a:t>
            </a:r>
            <a:r>
              <a:rPr lang="ru-RU" smtClean="0"/>
              <a:t>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55</a:t>
            </a:fld>
            <a:endParaRPr lang="ru-RU"/>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71682" name="Заголовок 1"/>
          <p:cNvSpPr>
            <a:spLocks noGrp="1"/>
          </p:cNvSpPr>
          <p:nvPr>
            <p:ph type="title" idx="4294967295"/>
          </p:nvPr>
        </p:nvSpPr>
        <p:spPr>
          <a:xfrm>
            <a:off x="0" y="274638"/>
            <a:ext cx="8229600" cy="1143000"/>
          </a:xfrm>
        </p:spPr>
        <p:txBody>
          <a:bodyPr/>
          <a:lstStyle/>
          <a:p>
            <a:r>
              <a:rPr lang="ru-RU" b="1" smtClean="0"/>
              <a:t>Новые архитектуры с </a:t>
            </a:r>
            <a:r>
              <a:rPr lang="en-US" b="1" smtClean="0"/>
              <a:t>ACID</a:t>
            </a:r>
            <a:r>
              <a:rPr lang="ru-RU" b="1" smtClean="0"/>
              <a:t> (25)</a:t>
            </a:r>
          </a:p>
        </p:txBody>
      </p:sp>
      <p:sp>
        <p:nvSpPr>
          <p:cNvPr id="71683" name="Содержимое 2"/>
          <p:cNvSpPr>
            <a:spLocks noGrp="1"/>
          </p:cNvSpPr>
          <p:nvPr>
            <p:ph idx="4294967295"/>
          </p:nvPr>
        </p:nvSpPr>
        <p:spPr>
          <a:xfrm>
            <a:off x="0" y="1600200"/>
            <a:ext cx="8229600" cy="4525963"/>
          </a:xfrm>
        </p:spPr>
        <p:txBody>
          <a:bodyPr/>
          <a:lstStyle/>
          <a:p>
            <a:r>
              <a:rPr lang="ru-RU" sz="2400" smtClean="0"/>
              <a:t>Возможны зависимости более высокого порядка, но встречаются редко</a:t>
            </a:r>
          </a:p>
          <a:p>
            <a:r>
              <a:rPr lang="ru-RU" sz="2400" smtClean="0"/>
              <a:t>Детерминированная обработка многораздельных транзакций описана только на уровне общей идеи</a:t>
            </a:r>
          </a:p>
          <a:p>
            <a:r>
              <a:rPr lang="ru-RU" sz="2400" smtClean="0"/>
              <a:t>Перспектива обойтись без двухфазного протокола фиксаций за счет детерминированного выполнения транзакций кажется очень привлекательной и потенциально достижимой</a:t>
            </a:r>
          </a:p>
          <a:p>
            <a:r>
              <a:rPr lang="ru-RU" sz="2400" smtClean="0"/>
              <a:t>Как бы только не оказалось, что для этого требуется еще более сложный статический анализ транзакций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56</a:t>
            </a:fld>
            <a:endParaRPr lang="ru-RU"/>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72706" name="Заголовок 1"/>
          <p:cNvSpPr>
            <a:spLocks noGrp="1"/>
          </p:cNvSpPr>
          <p:nvPr>
            <p:ph type="title" idx="4294967295"/>
          </p:nvPr>
        </p:nvSpPr>
        <p:spPr>
          <a:xfrm>
            <a:off x="0" y="274638"/>
            <a:ext cx="8229600" cy="1143000"/>
          </a:xfrm>
        </p:spPr>
        <p:txBody>
          <a:bodyPr/>
          <a:lstStyle/>
          <a:p>
            <a:r>
              <a:rPr lang="ru-RU" b="1" smtClean="0"/>
              <a:t>Новые архитектуры с </a:t>
            </a:r>
            <a:r>
              <a:rPr lang="en-US" b="1" smtClean="0"/>
              <a:t>ACID</a:t>
            </a:r>
            <a:r>
              <a:rPr lang="ru-RU" b="1" smtClean="0"/>
              <a:t> (26)</a:t>
            </a:r>
          </a:p>
        </p:txBody>
      </p:sp>
      <p:sp>
        <p:nvSpPr>
          <p:cNvPr id="72707" name="Содержимое 2"/>
          <p:cNvSpPr>
            <a:spLocks noGrp="1"/>
          </p:cNvSpPr>
          <p:nvPr>
            <p:ph idx="4294967295"/>
          </p:nvPr>
        </p:nvSpPr>
        <p:spPr>
          <a:xfrm>
            <a:off x="0" y="1600200"/>
            <a:ext cx="8229600" cy="4525963"/>
          </a:xfrm>
        </p:spPr>
        <p:txBody>
          <a:bodyPr>
            <a:normAutofit lnSpcReduction="10000"/>
          </a:bodyPr>
          <a:lstStyle/>
          <a:p>
            <a:r>
              <a:rPr lang="ru-RU" sz="2800" smtClean="0"/>
              <a:t>Schism: a Workload-Driven Approach to Database Replication and Partitioning </a:t>
            </a:r>
            <a:r>
              <a:rPr lang="ru-RU" sz="2400" smtClean="0">
                <a:hlinkClick r:id="rId2"/>
              </a:rPr>
              <a:t>http://citforum.ru/database/articles/madden_vldb2010/</a:t>
            </a:r>
            <a:endParaRPr lang="ru-RU" sz="2400" smtClean="0"/>
          </a:p>
          <a:p>
            <a:r>
              <a:rPr lang="ru-RU" sz="2800" smtClean="0"/>
              <a:t>Многораздельные транзакции останутся более дорогостоящими, чем однораздельные </a:t>
            </a:r>
          </a:p>
          <a:p>
            <a:r>
              <a:rPr lang="ru-RU" sz="2800" smtClean="0"/>
              <a:t>Нужно стремится к тому, что в любой рабочей нагрузке OLTP их было как можно меньше </a:t>
            </a:r>
          </a:p>
          <a:p>
            <a:r>
              <a:rPr lang="ru-RU" sz="2800" smtClean="0"/>
              <a:t>Для этого нужно должным образом физически организовать разделенную и реплицированную базу данных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57</a:t>
            </a:fld>
            <a:endParaRPr lang="ru-RU"/>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73730" name="Заголовок 1"/>
          <p:cNvSpPr>
            <a:spLocks noGrp="1"/>
          </p:cNvSpPr>
          <p:nvPr>
            <p:ph type="title" idx="4294967295"/>
          </p:nvPr>
        </p:nvSpPr>
        <p:spPr>
          <a:xfrm>
            <a:off x="0" y="274638"/>
            <a:ext cx="8229600" cy="1143000"/>
          </a:xfrm>
        </p:spPr>
        <p:txBody>
          <a:bodyPr/>
          <a:lstStyle/>
          <a:p>
            <a:r>
              <a:rPr lang="ru-RU" b="1" smtClean="0"/>
              <a:t>Новые архитектуры с </a:t>
            </a:r>
            <a:r>
              <a:rPr lang="en-US" b="1" smtClean="0"/>
              <a:t>ACID</a:t>
            </a:r>
            <a:r>
              <a:rPr lang="ru-RU" b="1" smtClean="0"/>
              <a:t> (27)</a:t>
            </a:r>
          </a:p>
        </p:txBody>
      </p:sp>
      <p:sp>
        <p:nvSpPr>
          <p:cNvPr id="73731" name="Содержимое 2"/>
          <p:cNvSpPr>
            <a:spLocks noGrp="1"/>
          </p:cNvSpPr>
          <p:nvPr>
            <p:ph idx="4294967295"/>
          </p:nvPr>
        </p:nvSpPr>
        <p:spPr>
          <a:xfrm>
            <a:off x="0" y="1600200"/>
            <a:ext cx="8229600" cy="4525963"/>
          </a:xfrm>
        </p:spPr>
        <p:txBody>
          <a:bodyPr/>
          <a:lstStyle/>
          <a:p>
            <a:r>
              <a:rPr lang="ru-RU" sz="2800" smtClean="0"/>
              <a:t>Методы циклического разделения и хэш-разделения, как правило, не подходят для транзакционных массивно-параллельных систем баз данных, поскольку способствуют появлению большого числа многораздельных транзакций</a:t>
            </a:r>
          </a:p>
          <a:p>
            <a:r>
              <a:rPr lang="ru-RU" sz="2800" smtClean="0"/>
              <a:t>Хорошие результаты может обеспечить разделение по диапазонам значений кортежей, но выбор соответствующих диапазонов с учетом заданной рабочей нагрузки вручную производить очень трудно</a:t>
            </a:r>
            <a:r>
              <a:rPr lang="ru-RU" smtClean="0"/>
              <a:t>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58</a:t>
            </a:fld>
            <a:endParaRPr lang="ru-RU"/>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74754" name="Заголовок 1"/>
          <p:cNvSpPr>
            <a:spLocks noGrp="1"/>
          </p:cNvSpPr>
          <p:nvPr>
            <p:ph type="title" idx="4294967295"/>
          </p:nvPr>
        </p:nvSpPr>
        <p:spPr>
          <a:xfrm>
            <a:off x="0" y="274638"/>
            <a:ext cx="8229600" cy="1143000"/>
          </a:xfrm>
        </p:spPr>
        <p:txBody>
          <a:bodyPr/>
          <a:lstStyle/>
          <a:p>
            <a:r>
              <a:rPr lang="ru-RU" b="1" smtClean="0"/>
              <a:t>Новые архитектуры с </a:t>
            </a:r>
            <a:r>
              <a:rPr lang="en-US" b="1" smtClean="0"/>
              <a:t>ACID</a:t>
            </a:r>
            <a:r>
              <a:rPr lang="ru-RU" b="1" smtClean="0"/>
              <a:t> (28)</a:t>
            </a:r>
          </a:p>
        </p:txBody>
      </p:sp>
      <p:sp>
        <p:nvSpPr>
          <p:cNvPr id="74755" name="Содержимое 2"/>
          <p:cNvSpPr>
            <a:spLocks noGrp="1"/>
          </p:cNvSpPr>
          <p:nvPr>
            <p:ph idx="4294967295"/>
          </p:nvPr>
        </p:nvSpPr>
        <p:spPr>
          <a:xfrm>
            <a:off x="0" y="1600200"/>
            <a:ext cx="8229600" cy="4525963"/>
          </a:xfrm>
        </p:spPr>
        <p:txBody>
          <a:bodyPr/>
          <a:lstStyle/>
          <a:p>
            <a:r>
              <a:rPr lang="ru-RU" sz="2800" smtClean="0"/>
              <a:t>В Schism на основе однораздельного представления базы данных и заданной рабочей нагрузки производится разделение базы данных на заданное число сбалансированных разделов с целью минимизации числа многораздельных транзакций в рабочей нагрузке</a:t>
            </a:r>
          </a:p>
          <a:p>
            <a:r>
              <a:rPr lang="ru-RU" sz="2800" smtClean="0"/>
              <a:t>Далее система пытается аппроксимировать полученное разделение разделением по диапазонам значений на основе автоматически производимого условного выражения</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59</a:t>
            </a:fld>
            <a:endParaRPr lang="ru-RU"/>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75778" name="Заголовок 1"/>
          <p:cNvSpPr>
            <a:spLocks noGrp="1"/>
          </p:cNvSpPr>
          <p:nvPr>
            <p:ph type="title" idx="4294967295"/>
          </p:nvPr>
        </p:nvSpPr>
        <p:spPr>
          <a:xfrm>
            <a:off x="0" y="274638"/>
            <a:ext cx="8229600" cy="1143000"/>
          </a:xfrm>
        </p:spPr>
        <p:txBody>
          <a:bodyPr/>
          <a:lstStyle/>
          <a:p>
            <a:r>
              <a:rPr lang="ru-RU" b="1" smtClean="0"/>
              <a:t>Новые архитектуры с </a:t>
            </a:r>
            <a:r>
              <a:rPr lang="en-US" b="1" smtClean="0"/>
              <a:t>ACID</a:t>
            </a:r>
            <a:r>
              <a:rPr lang="ru-RU" b="1" smtClean="0"/>
              <a:t> (29)</a:t>
            </a:r>
          </a:p>
        </p:txBody>
      </p:sp>
      <p:sp>
        <p:nvSpPr>
          <p:cNvPr id="75779" name="Содержимое 2"/>
          <p:cNvSpPr>
            <a:spLocks noGrp="1"/>
          </p:cNvSpPr>
          <p:nvPr>
            <p:ph idx="4294967295"/>
          </p:nvPr>
        </p:nvSpPr>
        <p:spPr>
          <a:xfrm>
            <a:off x="0" y="1600200"/>
            <a:ext cx="8229600" cy="4525963"/>
          </a:xfrm>
        </p:spPr>
        <p:txBody>
          <a:bodyPr/>
          <a:lstStyle/>
          <a:p>
            <a:r>
              <a:rPr lang="ru-RU" sz="3000" smtClean="0"/>
              <a:t>Наконец, производится сравнение числа распределенных транзакций в исходной рабочей нагрузке, получаемого при применении полученного метода разделения, с числом распределенных транзакций, которые возникают при использовании хэш-разделения и разделения на уровне таблиц, </a:t>
            </a:r>
          </a:p>
          <a:p>
            <a:pPr lvl="1"/>
            <a:r>
              <a:rPr lang="ru-RU" smtClean="0"/>
              <a:t>и для реального использования выбирается метод, обеспечивающий наилучший результат </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60</a:t>
            </a:fld>
            <a:endParaRPr lang="ru-RU"/>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76802" name="Заголовок 1"/>
          <p:cNvSpPr>
            <a:spLocks noGrp="1"/>
          </p:cNvSpPr>
          <p:nvPr>
            <p:ph type="title" idx="4294967295"/>
          </p:nvPr>
        </p:nvSpPr>
        <p:spPr>
          <a:xfrm>
            <a:off x="0" y="274638"/>
            <a:ext cx="8229600" cy="1143000"/>
          </a:xfrm>
        </p:spPr>
        <p:txBody>
          <a:bodyPr/>
          <a:lstStyle/>
          <a:p>
            <a:r>
              <a:rPr lang="ru-RU" b="1" smtClean="0"/>
              <a:t>Новые архитектуры с </a:t>
            </a:r>
            <a:r>
              <a:rPr lang="en-US" b="1" smtClean="0"/>
              <a:t>ACID</a:t>
            </a:r>
            <a:r>
              <a:rPr lang="ru-RU" b="1" smtClean="0"/>
              <a:t> (30)</a:t>
            </a:r>
          </a:p>
        </p:txBody>
      </p:sp>
      <p:sp>
        <p:nvSpPr>
          <p:cNvPr id="76803" name="Содержимое 2"/>
          <p:cNvSpPr>
            <a:spLocks noGrp="1"/>
          </p:cNvSpPr>
          <p:nvPr>
            <p:ph idx="4294967295"/>
          </p:nvPr>
        </p:nvSpPr>
        <p:spPr>
          <a:xfrm>
            <a:off x="0" y="1600200"/>
            <a:ext cx="8229600" cy="4525963"/>
          </a:xfrm>
        </p:spPr>
        <p:txBody>
          <a:bodyPr/>
          <a:lstStyle/>
          <a:p>
            <a:r>
              <a:rPr lang="ru-RU" sz="3000" smtClean="0"/>
              <a:t>Основные черты </a:t>
            </a:r>
            <a:r>
              <a:rPr lang="en-US" sz="3000" smtClean="0"/>
              <a:t>H-Store</a:t>
            </a:r>
          </a:p>
          <a:p>
            <a:pPr lvl="1"/>
            <a:r>
              <a:rPr lang="ru-RU" sz="2400" smtClean="0"/>
              <a:t>бескомпромиссное использование подхода shared-nothing – каждому разделу базы данных (основному или резервному) соответствует в точности один поток управления, и в потоках управления не используются общие ресурсы, даже если они реализуются ядрами одного и того же процессора</a:t>
            </a:r>
          </a:p>
          <a:p>
            <a:pPr lvl="1"/>
            <a:r>
              <a:rPr lang="ru-RU" sz="2400" smtClean="0"/>
              <a:t>поддержка баз данных в основной памяти; долговременность хранения обеспечивается только за счет репликации данных в разных узлах кластера</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61</a:t>
            </a:fld>
            <a:endParaRPr lang="ru-RU"/>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77826" name="Заголовок 1"/>
          <p:cNvSpPr>
            <a:spLocks noGrp="1"/>
          </p:cNvSpPr>
          <p:nvPr>
            <p:ph type="title" idx="4294967295"/>
          </p:nvPr>
        </p:nvSpPr>
        <p:spPr>
          <a:xfrm>
            <a:off x="0" y="274638"/>
            <a:ext cx="8229600" cy="1143000"/>
          </a:xfrm>
        </p:spPr>
        <p:txBody>
          <a:bodyPr/>
          <a:lstStyle/>
          <a:p>
            <a:r>
              <a:rPr lang="ru-RU" b="1" smtClean="0"/>
              <a:t>Новые архитектуры с </a:t>
            </a:r>
            <a:r>
              <a:rPr lang="en-US" b="1" smtClean="0"/>
              <a:t>ACID</a:t>
            </a:r>
            <a:r>
              <a:rPr lang="ru-RU" b="1" smtClean="0"/>
              <a:t> (3</a:t>
            </a:r>
            <a:r>
              <a:rPr lang="en-US" b="1" smtClean="0"/>
              <a:t>1</a:t>
            </a:r>
            <a:r>
              <a:rPr lang="ru-RU" b="1" smtClean="0"/>
              <a:t>)</a:t>
            </a:r>
          </a:p>
        </p:txBody>
      </p:sp>
      <p:sp>
        <p:nvSpPr>
          <p:cNvPr id="77827" name="Содержимое 2"/>
          <p:cNvSpPr>
            <a:spLocks noGrp="1"/>
          </p:cNvSpPr>
          <p:nvPr>
            <p:ph idx="4294967295"/>
          </p:nvPr>
        </p:nvSpPr>
        <p:spPr>
          <a:xfrm>
            <a:off x="0" y="1600200"/>
            <a:ext cx="8229600" cy="4525963"/>
          </a:xfrm>
        </p:spPr>
        <p:txBody>
          <a:bodyPr/>
          <a:lstStyle/>
          <a:p>
            <a:pPr lvl="1"/>
            <a:r>
              <a:rPr lang="ru-RU" smtClean="0"/>
              <a:t>выполнение транзакций поблизости от данных без потребности в передаче по сети операций SQL и их результатов</a:t>
            </a:r>
          </a:p>
          <a:p>
            <a:pPr lvl="1"/>
            <a:r>
              <a:rPr lang="ru-RU" smtClean="0"/>
              <a:t>стремление к минимизации числа распределенных транзакций за счет статического анализа и преобразований транзакций, а также за счет разделения данных с учетом рабочей нагрузки</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62</a:t>
            </a:fld>
            <a:endParaRPr lang="ru-RU"/>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78850" name="Заголовок 1"/>
          <p:cNvSpPr>
            <a:spLocks noGrp="1"/>
          </p:cNvSpPr>
          <p:nvPr>
            <p:ph type="title" idx="4294967295"/>
          </p:nvPr>
        </p:nvSpPr>
        <p:spPr>
          <a:xfrm>
            <a:off x="0" y="274638"/>
            <a:ext cx="8229600" cy="1143000"/>
          </a:xfrm>
        </p:spPr>
        <p:txBody>
          <a:bodyPr/>
          <a:lstStyle/>
          <a:p>
            <a:r>
              <a:rPr lang="ru-RU" b="1" smtClean="0"/>
              <a:t>Новые архитектуры с </a:t>
            </a:r>
            <a:r>
              <a:rPr lang="en-US" b="1" smtClean="0"/>
              <a:t>ACID</a:t>
            </a:r>
            <a:r>
              <a:rPr lang="ru-RU" b="1" smtClean="0"/>
              <a:t> (3</a:t>
            </a:r>
            <a:r>
              <a:rPr lang="en-US" b="1" smtClean="0"/>
              <a:t>2</a:t>
            </a:r>
            <a:r>
              <a:rPr lang="ru-RU" b="1" smtClean="0"/>
              <a:t>)</a:t>
            </a:r>
          </a:p>
        </p:txBody>
      </p:sp>
      <p:sp>
        <p:nvSpPr>
          <p:cNvPr id="78851" name="Содержимое 2"/>
          <p:cNvSpPr>
            <a:spLocks noGrp="1"/>
          </p:cNvSpPr>
          <p:nvPr>
            <p:ph idx="4294967295"/>
          </p:nvPr>
        </p:nvSpPr>
        <p:spPr>
          <a:xfrm>
            <a:off x="0" y="1600200"/>
            <a:ext cx="8229600" cy="4525963"/>
          </a:xfrm>
        </p:spPr>
        <p:txBody>
          <a:bodyPr/>
          <a:lstStyle/>
          <a:p>
            <a:r>
              <a:rPr lang="ru-RU" sz="2800" smtClean="0"/>
              <a:t>Чудеса производительности именно при наличии только однораздельных транзакций</a:t>
            </a:r>
          </a:p>
          <a:p>
            <a:r>
              <a:rPr lang="ru-RU" sz="2800" smtClean="0"/>
              <a:t>Появление распределенных транзакций полностью исключить не удастся, </a:t>
            </a:r>
          </a:p>
          <a:p>
            <a:pPr lvl="1"/>
            <a:r>
              <a:rPr lang="ru-RU" sz="2000" smtClean="0"/>
              <a:t>и поэтому основной текущей задачей проекта H-Store является нахождение способов выполнения распределенных транзакций, которые позволили бы свести к минимуму накладные расходы на их фиксацию</a:t>
            </a:r>
            <a:r>
              <a:rPr lang="ru-RU" smtClean="0"/>
              <a:t> </a:t>
            </a:r>
            <a:endParaRPr lang="ru-RU" sz="2400" smtClean="0"/>
          </a:p>
          <a:p>
            <a:r>
              <a:rPr lang="ru-RU" sz="2800" smtClean="0"/>
              <a:t>Тем не менее, </a:t>
            </a:r>
            <a:r>
              <a:rPr lang="en-US" sz="2800" smtClean="0"/>
              <a:t>VoltDB </a:t>
            </a:r>
            <a:r>
              <a:rPr lang="ru-RU" sz="2800" smtClean="0"/>
              <a:t>успешно работает</a:t>
            </a:r>
          </a:p>
          <a:p>
            <a:endParaRPr lang="ru-RU" sz="2800" smtClean="0"/>
          </a:p>
          <a:p>
            <a:pPr lvl="1">
              <a:buFont typeface="Arial" charset="0"/>
              <a:buNone/>
            </a:pPr>
            <a:endParaRPr lang="ru-RU" smtClean="0"/>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63</a:t>
            </a:fld>
            <a:endParaRPr lang="ru-RU"/>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79874" name="Заголовок 1"/>
          <p:cNvSpPr>
            <a:spLocks noGrp="1"/>
          </p:cNvSpPr>
          <p:nvPr>
            <p:ph type="title" idx="4294967295"/>
          </p:nvPr>
        </p:nvSpPr>
        <p:spPr>
          <a:xfrm>
            <a:off x="0" y="274638"/>
            <a:ext cx="8229600" cy="1143000"/>
          </a:xfrm>
        </p:spPr>
        <p:txBody>
          <a:bodyPr/>
          <a:lstStyle/>
          <a:p>
            <a:r>
              <a:rPr lang="ru-RU" b="1" smtClean="0"/>
              <a:t>Новые архитектуры с </a:t>
            </a:r>
            <a:r>
              <a:rPr lang="en-US" b="1" smtClean="0"/>
              <a:t>ACID</a:t>
            </a:r>
            <a:r>
              <a:rPr lang="ru-RU" b="1" smtClean="0"/>
              <a:t> (33)</a:t>
            </a:r>
          </a:p>
        </p:txBody>
      </p:sp>
      <p:sp>
        <p:nvSpPr>
          <p:cNvPr id="79875" name="Содержимое 2"/>
          <p:cNvSpPr>
            <a:spLocks noGrp="1"/>
          </p:cNvSpPr>
          <p:nvPr>
            <p:ph idx="4294967295"/>
          </p:nvPr>
        </p:nvSpPr>
        <p:spPr>
          <a:xfrm>
            <a:off x="0" y="1600200"/>
            <a:ext cx="8229600" cy="4525963"/>
          </a:xfrm>
        </p:spPr>
        <p:txBody>
          <a:bodyPr/>
          <a:lstStyle/>
          <a:p>
            <a:r>
              <a:rPr lang="ru-RU" sz="2400" dirty="0" smtClean="0"/>
              <a:t>В </a:t>
            </a:r>
            <a:r>
              <a:rPr lang="en-US" sz="2400" dirty="0" smtClean="0"/>
              <a:t>H-Store </a:t>
            </a:r>
            <a:r>
              <a:rPr lang="ru-RU" sz="2400" dirty="0" smtClean="0"/>
              <a:t>приносятся в жертву аппаратные возможности многоядерных процессоров, позволяющие </a:t>
            </a:r>
            <a:r>
              <a:rPr lang="ru-RU" sz="2400" i="1" dirty="0" smtClean="0"/>
              <a:t>на физическом уровне</a:t>
            </a:r>
            <a:r>
              <a:rPr lang="ru-RU" sz="2400" dirty="0" smtClean="0"/>
              <a:t> использовать все ресурсы компьютера в потоках управления всех ядер </a:t>
            </a:r>
            <a:endParaRPr lang="en-US" sz="2400" dirty="0" smtClean="0"/>
          </a:p>
          <a:p>
            <a:r>
              <a:rPr lang="ru-RU" sz="2400" dirty="0" smtClean="0"/>
              <a:t>Кажется очень поучительным проект DORA, в котором разрабатывается архитектура СУБД, обладающая свойствами </a:t>
            </a:r>
            <a:r>
              <a:rPr lang="ru-RU" sz="2400" dirty="0" err="1" smtClean="0"/>
              <a:t>shared-nothing</a:t>
            </a:r>
            <a:r>
              <a:rPr lang="ru-RU" sz="2400" dirty="0" smtClean="0"/>
              <a:t> на логическом уровне, но использующая аппаратные возможности </a:t>
            </a:r>
            <a:r>
              <a:rPr lang="ru-RU" sz="2400" dirty="0" err="1" smtClean="0"/>
              <a:t>shared-everything</a:t>
            </a:r>
            <a:r>
              <a:rPr lang="ru-RU" sz="2400" dirty="0" smtClean="0"/>
              <a:t> на физическом уровне </a:t>
            </a:r>
          </a:p>
          <a:p>
            <a:r>
              <a:rPr lang="ru-RU" sz="2400" dirty="0" err="1" smtClean="0"/>
              <a:t>Data-Oriented</a:t>
            </a:r>
            <a:r>
              <a:rPr lang="ru-RU" sz="2400" dirty="0" smtClean="0"/>
              <a:t> </a:t>
            </a:r>
            <a:r>
              <a:rPr lang="ru-RU" sz="2400" dirty="0" err="1" smtClean="0"/>
              <a:t>Transaction</a:t>
            </a:r>
            <a:r>
              <a:rPr lang="ru-RU" sz="2400" dirty="0" smtClean="0"/>
              <a:t> </a:t>
            </a:r>
            <a:r>
              <a:rPr lang="ru-RU" sz="2400" dirty="0" err="1" smtClean="0"/>
              <a:t>Execution</a:t>
            </a:r>
            <a:r>
              <a:rPr lang="ru-RU" sz="2400" smtClean="0"/>
              <a:t> </a:t>
            </a:r>
            <a:r>
              <a:rPr lang="ru-RU" sz="2400" smtClean="0">
                <a:hlinkClick r:id="rId2"/>
              </a:rPr>
              <a:t>http://citforum.ru/database/articles/ailamaki_vldb2010</a:t>
            </a:r>
            <a:r>
              <a:rPr lang="ru-RU" sz="2400" smtClean="0">
                <a:hlinkClick r:id="rId2"/>
              </a:rPr>
              <a:t>/</a:t>
            </a:r>
            <a:r>
              <a:rPr lang="ru-RU" sz="2400" smtClean="0"/>
              <a:t> </a:t>
            </a:r>
            <a:endParaRPr lang="ru-RU" sz="2400" smtClean="0"/>
          </a:p>
          <a:p>
            <a:endParaRPr lang="ru-RU" sz="2400" dirty="0" smtClean="0"/>
          </a:p>
          <a:p>
            <a:pPr lvl="1">
              <a:buFont typeface="Arial" charset="0"/>
              <a:buNone/>
            </a:pPr>
            <a:endParaRPr lang="ru-RU" dirty="0" smtClean="0"/>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64</a:t>
            </a:fld>
            <a:endParaRPr lang="ru-RU"/>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80898" name="Заголовок 1"/>
          <p:cNvSpPr>
            <a:spLocks noGrp="1"/>
          </p:cNvSpPr>
          <p:nvPr>
            <p:ph type="title" idx="4294967295"/>
          </p:nvPr>
        </p:nvSpPr>
        <p:spPr>
          <a:xfrm>
            <a:off x="0" y="274638"/>
            <a:ext cx="8229600" cy="1143000"/>
          </a:xfrm>
        </p:spPr>
        <p:txBody>
          <a:bodyPr/>
          <a:lstStyle/>
          <a:p>
            <a:r>
              <a:rPr lang="ru-RU" b="1" smtClean="0"/>
              <a:t>Новые архитектуры с </a:t>
            </a:r>
            <a:r>
              <a:rPr lang="en-US" b="1" smtClean="0"/>
              <a:t>ACID</a:t>
            </a:r>
            <a:r>
              <a:rPr lang="ru-RU" b="1" smtClean="0"/>
              <a:t> (34)</a:t>
            </a:r>
          </a:p>
        </p:txBody>
      </p:sp>
      <p:sp>
        <p:nvSpPr>
          <p:cNvPr id="80899" name="Содержимое 2"/>
          <p:cNvSpPr>
            <a:spLocks noGrp="1"/>
          </p:cNvSpPr>
          <p:nvPr>
            <p:ph idx="4294967295"/>
          </p:nvPr>
        </p:nvSpPr>
        <p:spPr>
          <a:xfrm>
            <a:off x="0" y="1600200"/>
            <a:ext cx="8229600" cy="4525963"/>
          </a:xfrm>
        </p:spPr>
        <p:txBody>
          <a:bodyPr>
            <a:normAutofit fontScale="92500"/>
          </a:bodyPr>
          <a:lstStyle/>
          <a:p>
            <a:r>
              <a:rPr lang="ru-RU" smtClean="0"/>
              <a:t>В качестве экспериментальной аппаратной платформы в DORA использовался компьютер Sun T5220 "Niagara II«</a:t>
            </a:r>
          </a:p>
          <a:p>
            <a:r>
              <a:rPr lang="ru-RU" smtClean="0"/>
              <a:t>8 ядер, в каждом из которых на аппаратном уровне поддерживается 8 потоков управления, т.е. на уровне операционной системы в компьютере имеется 64 процессора, каждому из которых доступны все остальные ресурсы системы </a:t>
            </a:r>
            <a:endParaRPr lang="ru-RU" sz="2400" smtClean="0"/>
          </a:p>
          <a:p>
            <a:pPr lvl="1">
              <a:buFont typeface="Arial" charset="0"/>
              <a:buNone/>
            </a:pPr>
            <a:endParaRPr lang="ru-RU" smtClean="0"/>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65</a:t>
            </a:fld>
            <a:endParaRPr lang="ru-RU"/>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81922" name="Заголовок 1"/>
          <p:cNvSpPr>
            <a:spLocks noGrp="1"/>
          </p:cNvSpPr>
          <p:nvPr>
            <p:ph type="title" idx="4294967295"/>
          </p:nvPr>
        </p:nvSpPr>
        <p:spPr>
          <a:xfrm>
            <a:off x="0" y="274638"/>
            <a:ext cx="8229600" cy="1143000"/>
          </a:xfrm>
        </p:spPr>
        <p:txBody>
          <a:bodyPr/>
          <a:lstStyle/>
          <a:p>
            <a:r>
              <a:rPr lang="ru-RU" b="1" smtClean="0"/>
              <a:t>Новые архитектуры с </a:t>
            </a:r>
            <a:r>
              <a:rPr lang="en-US" b="1" smtClean="0"/>
              <a:t>ACID</a:t>
            </a:r>
            <a:r>
              <a:rPr lang="ru-RU" b="1" smtClean="0"/>
              <a:t> (35)</a:t>
            </a:r>
          </a:p>
        </p:txBody>
      </p:sp>
      <p:sp>
        <p:nvSpPr>
          <p:cNvPr id="81923" name="Содержимое 2"/>
          <p:cNvSpPr>
            <a:spLocks noGrp="1"/>
          </p:cNvSpPr>
          <p:nvPr>
            <p:ph idx="4294967295"/>
          </p:nvPr>
        </p:nvSpPr>
        <p:spPr>
          <a:xfrm>
            <a:off x="0" y="1600200"/>
            <a:ext cx="8229600" cy="4525963"/>
          </a:xfrm>
        </p:spPr>
        <p:txBody>
          <a:bodyPr>
            <a:normAutofit lnSpcReduction="10000"/>
          </a:bodyPr>
          <a:lstStyle/>
          <a:p>
            <a:r>
              <a:rPr lang="ru-RU" sz="2800" smtClean="0"/>
              <a:t>Используется транзакционная система управления базами данных Shore-NT</a:t>
            </a:r>
          </a:p>
          <a:p>
            <a:pPr lvl="1"/>
            <a:r>
              <a:rPr lang="ru-RU" smtClean="0"/>
              <a:t>полная изоляция на основе иерархических блокировок</a:t>
            </a:r>
          </a:p>
          <a:p>
            <a:pPr lvl="1"/>
            <a:r>
              <a:rPr lang="ru-RU" smtClean="0"/>
              <a:t>управление буферным пулом</a:t>
            </a:r>
          </a:p>
          <a:p>
            <a:pPr lvl="1"/>
            <a:r>
              <a:rPr lang="ru-RU" smtClean="0"/>
              <a:t>индексы на основе B-деревьев</a:t>
            </a:r>
          </a:p>
          <a:p>
            <a:pPr lvl="1"/>
            <a:r>
              <a:rPr lang="ru-RU" smtClean="0"/>
              <a:t>классическое управление журнализацией и восстановлением баз данных</a:t>
            </a:r>
          </a:p>
          <a:p>
            <a:r>
              <a:rPr lang="ru-RU" sz="2800" smtClean="0"/>
              <a:t>Каждой транзакции назначается отдельный поток управления</a:t>
            </a:r>
            <a:endParaRPr lang="ru-RU" sz="2400" smtClean="0"/>
          </a:p>
          <a:p>
            <a:pPr lvl="1">
              <a:buFont typeface="Arial" charset="0"/>
              <a:buNone/>
            </a:pPr>
            <a:endParaRPr lang="ru-RU" smtClean="0"/>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66</a:t>
            </a:fld>
            <a:endParaRPr lang="ru-RU"/>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82946" name="Заголовок 1"/>
          <p:cNvSpPr>
            <a:spLocks noGrp="1"/>
          </p:cNvSpPr>
          <p:nvPr>
            <p:ph type="title" idx="4294967295"/>
          </p:nvPr>
        </p:nvSpPr>
        <p:spPr>
          <a:xfrm>
            <a:off x="0" y="274638"/>
            <a:ext cx="8229600" cy="1143000"/>
          </a:xfrm>
        </p:spPr>
        <p:txBody>
          <a:bodyPr/>
          <a:lstStyle/>
          <a:p>
            <a:r>
              <a:rPr lang="ru-RU" b="1" smtClean="0"/>
              <a:t>Новые архитектуры с </a:t>
            </a:r>
            <a:r>
              <a:rPr lang="en-US" b="1" smtClean="0"/>
              <a:t>ACID</a:t>
            </a:r>
            <a:r>
              <a:rPr lang="ru-RU" b="1" smtClean="0"/>
              <a:t> (36)</a:t>
            </a:r>
          </a:p>
        </p:txBody>
      </p:sp>
      <p:sp>
        <p:nvSpPr>
          <p:cNvPr id="82947" name="Содержимое 2"/>
          <p:cNvSpPr>
            <a:spLocks noGrp="1"/>
          </p:cNvSpPr>
          <p:nvPr>
            <p:ph idx="4294967295"/>
          </p:nvPr>
        </p:nvSpPr>
        <p:spPr>
          <a:xfrm>
            <a:off x="0" y="1600200"/>
            <a:ext cx="8229600" cy="4525963"/>
          </a:xfrm>
        </p:spPr>
        <p:txBody>
          <a:bodyPr>
            <a:normAutofit lnSpcReduction="10000"/>
          </a:bodyPr>
          <a:lstStyle/>
          <a:p>
            <a:r>
              <a:rPr lang="ru-RU" sz="2800" smtClean="0"/>
              <a:t>По мере роста числа активных транзакций растет объем работы, требуемой для удовлетворения запросов на получение или освобождение блокировок, поскольку удлиняются списки запросов блокировок</a:t>
            </a:r>
          </a:p>
          <a:p>
            <a:r>
              <a:rPr lang="ru-RU" sz="2800" smtClean="0"/>
              <a:t>Дополнительные обходы списков блокировок нужны для выявления синхронизационных тупиков </a:t>
            </a:r>
          </a:p>
          <a:p>
            <a:r>
              <a:rPr lang="ru-RU" sz="2800" smtClean="0"/>
              <a:t>Возникающие последствия губительны для производительности системы</a:t>
            </a:r>
          </a:p>
        </p:txBody>
      </p:sp>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67</a:t>
            </a:fld>
            <a:endParaRPr lang="ru-RU"/>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83970" name="Заголовок 1"/>
          <p:cNvSpPr>
            <a:spLocks noGrp="1"/>
          </p:cNvSpPr>
          <p:nvPr>
            <p:ph type="title" idx="4294967295"/>
          </p:nvPr>
        </p:nvSpPr>
        <p:spPr>
          <a:xfrm>
            <a:off x="0" y="274638"/>
            <a:ext cx="8229600" cy="1143000"/>
          </a:xfrm>
        </p:spPr>
        <p:txBody>
          <a:bodyPr/>
          <a:lstStyle/>
          <a:p>
            <a:r>
              <a:rPr lang="ru-RU" b="1" smtClean="0"/>
              <a:t>Новые архитектуры с </a:t>
            </a:r>
            <a:r>
              <a:rPr lang="en-US" b="1" smtClean="0"/>
              <a:t>ACID</a:t>
            </a:r>
            <a:r>
              <a:rPr lang="ru-RU" b="1" smtClean="0"/>
              <a:t> (37)</a:t>
            </a:r>
          </a:p>
        </p:txBody>
      </p:sp>
      <p:pic>
        <p:nvPicPr>
          <p:cNvPr id="83971" name="Содержимое 2"/>
          <p:cNvPicPr>
            <a:picLocks noGrp="1"/>
          </p:cNvPicPr>
          <p:nvPr>
            <p:ph idx="4294967295"/>
          </p:nvPr>
        </p:nvPicPr>
        <p:blipFill>
          <a:blip r:embed="rId2"/>
          <a:srcRect/>
          <a:stretch>
            <a:fillRect/>
          </a:stretch>
        </p:blipFill>
        <p:spPr>
          <a:xfrm>
            <a:off x="0" y="1600200"/>
            <a:ext cx="8229600" cy="4525963"/>
          </a:xfrm>
        </p:spPr>
      </p:pic>
      <p:sp>
        <p:nvSpPr>
          <p:cNvPr id="5" name="Номер слайда 4"/>
          <p:cNvSpPr>
            <a:spLocks noGrp="1"/>
          </p:cNvSpPr>
          <p:nvPr>
            <p:ph type="sldNum" sz="quarter" idx="12"/>
          </p:nvPr>
        </p:nvSpPr>
        <p:spPr/>
        <p:txBody>
          <a:bodyPr/>
          <a:lstStyle/>
          <a:p>
            <a:pPr>
              <a:defRPr/>
            </a:pPr>
            <a:fld id="{4C8ACC6D-6B90-4DA8-B4E3-445C2BEC122B}" type="slidenum">
              <a:rPr lang="ru-RU" smtClean="0"/>
              <a:pPr>
                <a:defRPr/>
              </a:pPr>
              <a:t>68</a:t>
            </a:fld>
            <a:endParaRPr lang="ru-RU"/>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p:cNvSpPr>
          <p:nvPr>
            <p:ph type="title"/>
          </p:nvPr>
        </p:nvSpPr>
        <p:spPr/>
        <p:txBody>
          <a:bodyPr/>
          <a:lstStyle/>
          <a:p>
            <a:r>
              <a:rPr lang="ru-RU" b="1" smtClean="0"/>
              <a:t>Новые архитектуры с </a:t>
            </a:r>
            <a:r>
              <a:rPr lang="en-US" b="1" smtClean="0"/>
              <a:t>ACID</a:t>
            </a:r>
            <a:r>
              <a:rPr lang="ru-RU" b="1" smtClean="0"/>
              <a:t> (38)</a:t>
            </a:r>
          </a:p>
        </p:txBody>
      </p:sp>
      <p:sp>
        <p:nvSpPr>
          <p:cNvPr id="86019" name="Rectangle 3"/>
          <p:cNvSpPr>
            <a:spLocks noGrp="1"/>
          </p:cNvSpPr>
          <p:nvPr>
            <p:ph idx="1"/>
          </p:nvPr>
        </p:nvSpPr>
        <p:spPr/>
        <p:txBody>
          <a:bodyPr/>
          <a:lstStyle/>
          <a:p>
            <a:r>
              <a:rPr lang="ru-RU" sz="2800" smtClean="0"/>
              <a:t>Основные идеи DORA (Data-ORiented Architecture) состоят в следующем: </a:t>
            </a:r>
          </a:p>
          <a:p>
            <a:pPr lvl="1"/>
            <a:r>
              <a:rPr lang="ru-RU" sz="2400" smtClean="0"/>
              <a:t>потоки управления связываются не с транзакциями, а с отдельными частями базы данных</a:t>
            </a:r>
          </a:p>
          <a:p>
            <a:pPr lvl="1"/>
            <a:r>
              <a:rPr lang="ru-RU" sz="2400" smtClean="0"/>
              <a:t>система распределяет работу каждой транзакции по потокам управления в соответствии с тем, к каким данным обращается транзакция</a:t>
            </a:r>
          </a:p>
          <a:p>
            <a:pPr lvl="1"/>
            <a:r>
              <a:rPr lang="ru-RU" sz="2400" smtClean="0"/>
              <a:t>при обработке запросов система по мере возможности избегает взаимодействий с централизованным менеджером блокировок</a:t>
            </a:r>
          </a:p>
          <a:p>
            <a:endParaRPr lang="ru-RU" sz="2800" smtClean="0"/>
          </a:p>
        </p:txBody>
      </p:sp>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5" name="Номер слайда 4"/>
          <p:cNvSpPr>
            <a:spLocks noGrp="1"/>
          </p:cNvSpPr>
          <p:nvPr>
            <p:ph type="sldNum" sz="quarter" idx="12"/>
          </p:nvPr>
        </p:nvSpPr>
        <p:spPr/>
        <p:txBody>
          <a:bodyPr/>
          <a:lstStyle/>
          <a:p>
            <a:pPr>
              <a:defRPr/>
            </a:pPr>
            <a:fld id="{6BC9609D-CF50-4468-A700-71C1358C5B87}" type="slidenum">
              <a:rPr lang="ru-RU" smtClean="0"/>
              <a:pPr>
                <a:defRPr/>
              </a:pPr>
              <a:t>69</a:t>
            </a:fld>
            <a:endParaRPr lang="ru-RU"/>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p:cNvSpPr>
          <p:nvPr>
            <p:ph type="title"/>
          </p:nvPr>
        </p:nvSpPr>
        <p:spPr/>
        <p:txBody>
          <a:bodyPr/>
          <a:lstStyle/>
          <a:p>
            <a:r>
              <a:rPr lang="ru-RU" b="1" smtClean="0"/>
              <a:t>Новые архитектуры с </a:t>
            </a:r>
            <a:r>
              <a:rPr lang="en-US" b="1" smtClean="0"/>
              <a:t>ACID</a:t>
            </a:r>
            <a:r>
              <a:rPr lang="ru-RU" b="1" smtClean="0"/>
              <a:t> (39)</a:t>
            </a:r>
          </a:p>
        </p:txBody>
      </p:sp>
      <p:sp>
        <p:nvSpPr>
          <p:cNvPr id="87043" name="Rectangle 3"/>
          <p:cNvSpPr>
            <a:spLocks noGrp="1"/>
          </p:cNvSpPr>
          <p:nvPr>
            <p:ph idx="1"/>
          </p:nvPr>
        </p:nvSpPr>
        <p:spPr/>
        <p:txBody>
          <a:bodyPr/>
          <a:lstStyle/>
          <a:p>
            <a:pPr>
              <a:lnSpc>
                <a:spcPct val="90000"/>
              </a:lnSpc>
            </a:pPr>
            <a:r>
              <a:rPr lang="ru-RU" sz="2400" smtClean="0"/>
              <a:t>Несмотря на наличие многих неясностей, основная идея DORA – при наличии в системе физически общих ресурсов производить разделение данных не на физическом, а на логическом уровне – кажется очень привлекательной</a:t>
            </a:r>
          </a:p>
          <a:p>
            <a:pPr>
              <a:lnSpc>
                <a:spcPct val="90000"/>
              </a:lnSpc>
            </a:pPr>
            <a:r>
              <a:rPr lang="ru-RU" sz="2400" smtClean="0"/>
              <a:t>Прототип DORA рассчитан на традиционную работу с дисками, в нем поддерживаются общая система буферов и журнализация (на уровне Shore-NT) и поэтому: </a:t>
            </a:r>
          </a:p>
          <a:p>
            <a:pPr lvl="1">
              <a:lnSpc>
                <a:spcPct val="90000"/>
              </a:lnSpc>
            </a:pPr>
            <a:r>
              <a:rPr lang="ru-RU" sz="2000" smtClean="0"/>
              <a:t>можно спокойно делить данные на логическом уровне с точностью до кортежа (все буферные страницы доступны всем потокам управления)</a:t>
            </a:r>
          </a:p>
          <a:p>
            <a:pPr lvl="1">
              <a:lnSpc>
                <a:spcPct val="90000"/>
              </a:lnSpc>
            </a:pPr>
            <a:r>
              <a:rPr lang="ru-RU" sz="2000" smtClean="0"/>
              <a:t>в нем удается обойтись без двухфазного протокола фиксации транзакций</a:t>
            </a:r>
          </a:p>
          <a:p>
            <a:pPr lvl="1">
              <a:lnSpc>
                <a:spcPct val="90000"/>
              </a:lnSpc>
            </a:pPr>
            <a:r>
              <a:rPr lang="ru-RU" sz="2000" smtClean="0"/>
              <a:t>и он плохо согласуется с общими идеями H-Store</a:t>
            </a:r>
          </a:p>
        </p:txBody>
      </p:sp>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5" name="Номер слайда 4"/>
          <p:cNvSpPr>
            <a:spLocks noGrp="1"/>
          </p:cNvSpPr>
          <p:nvPr>
            <p:ph type="sldNum" sz="quarter" idx="12"/>
          </p:nvPr>
        </p:nvSpPr>
        <p:spPr/>
        <p:txBody>
          <a:bodyPr/>
          <a:lstStyle/>
          <a:p>
            <a:pPr>
              <a:defRPr/>
            </a:pPr>
            <a:fld id="{6BC9609D-CF50-4468-A700-71C1358C5B87}" type="slidenum">
              <a:rPr lang="ru-RU" smtClean="0"/>
              <a:pPr>
                <a:defRPr/>
              </a:pPr>
              <a:t>70</a:t>
            </a:fld>
            <a:endParaRPr lang="ru-RU"/>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p:cNvSpPr>
          <p:nvPr>
            <p:ph type="title"/>
          </p:nvPr>
        </p:nvSpPr>
        <p:spPr/>
        <p:txBody>
          <a:bodyPr/>
          <a:lstStyle/>
          <a:p>
            <a:r>
              <a:rPr lang="ru-RU" b="1" smtClean="0"/>
              <a:t>Новые архитектуры с </a:t>
            </a:r>
            <a:r>
              <a:rPr lang="en-US" b="1" smtClean="0"/>
              <a:t>ACID</a:t>
            </a:r>
            <a:r>
              <a:rPr lang="ru-RU" b="1" smtClean="0"/>
              <a:t> (40)</a:t>
            </a:r>
          </a:p>
        </p:txBody>
      </p:sp>
      <p:sp>
        <p:nvSpPr>
          <p:cNvPr id="88067" name="Rectangle 3"/>
          <p:cNvSpPr>
            <a:spLocks noGrp="1"/>
          </p:cNvSpPr>
          <p:nvPr>
            <p:ph idx="1"/>
          </p:nvPr>
        </p:nvSpPr>
        <p:spPr/>
        <p:txBody>
          <a:bodyPr/>
          <a:lstStyle/>
          <a:p>
            <a:r>
              <a:rPr lang="ru-RU" sz="2800" smtClean="0"/>
              <a:t>Однако мне кажется, что возможен компромисс между архитектурами H-Store и DORA </a:t>
            </a:r>
            <a:r>
              <a:rPr lang="ru-RU" sz="2800" i="1" smtClean="0"/>
              <a:t>внутри</a:t>
            </a:r>
            <a:r>
              <a:rPr lang="ru-RU" sz="2800" smtClean="0"/>
              <a:t> одного многоядерного компьютера для поддержки баз данных в основной памяти без журнализации изменений</a:t>
            </a:r>
          </a:p>
          <a:p>
            <a:r>
              <a:rPr lang="ru-RU" sz="2800" smtClean="0"/>
              <a:t>Для этого нужно добиться полного отсутствия потребности в централизованных блокировках</a:t>
            </a:r>
          </a:p>
          <a:p>
            <a:r>
              <a:rPr lang="ru-RU" sz="2800" smtClean="0"/>
              <a:t>Подробности в моей статье </a:t>
            </a:r>
          </a:p>
        </p:txBody>
      </p:sp>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5" name="Номер слайда 4"/>
          <p:cNvSpPr>
            <a:spLocks noGrp="1"/>
          </p:cNvSpPr>
          <p:nvPr>
            <p:ph type="sldNum" sz="quarter" idx="12"/>
          </p:nvPr>
        </p:nvSpPr>
        <p:spPr/>
        <p:txBody>
          <a:bodyPr/>
          <a:lstStyle/>
          <a:p>
            <a:pPr>
              <a:defRPr/>
            </a:pPr>
            <a:fld id="{6BC9609D-CF50-4468-A700-71C1358C5B87}" type="slidenum">
              <a:rPr lang="ru-RU" smtClean="0"/>
              <a:pPr>
                <a:defRPr/>
              </a:pPr>
              <a:t>71</a:t>
            </a:fld>
            <a:endParaRPr lang="ru-RU"/>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p:cNvSpPr>
          <p:nvPr>
            <p:ph type="title"/>
          </p:nvPr>
        </p:nvSpPr>
        <p:spPr/>
        <p:txBody>
          <a:bodyPr/>
          <a:lstStyle/>
          <a:p>
            <a:r>
              <a:rPr lang="ru-RU" b="1" smtClean="0"/>
              <a:t>Новые архитектуры с </a:t>
            </a:r>
            <a:r>
              <a:rPr lang="en-US" b="1" smtClean="0"/>
              <a:t>ACID</a:t>
            </a:r>
            <a:r>
              <a:rPr lang="ru-RU" b="1" smtClean="0"/>
              <a:t> (41)</a:t>
            </a:r>
          </a:p>
        </p:txBody>
      </p:sp>
      <p:sp>
        <p:nvSpPr>
          <p:cNvPr id="89091" name="Rectangle 3"/>
          <p:cNvSpPr>
            <a:spLocks noGrp="1"/>
          </p:cNvSpPr>
          <p:nvPr>
            <p:ph idx="1"/>
          </p:nvPr>
        </p:nvSpPr>
        <p:spPr/>
        <p:txBody>
          <a:bodyPr/>
          <a:lstStyle/>
          <a:p>
            <a:pPr>
              <a:lnSpc>
                <a:spcPct val="90000"/>
              </a:lnSpc>
            </a:pPr>
            <a:r>
              <a:rPr lang="ru-RU" sz="2800" smtClean="0"/>
              <a:t>Будущее поколение ACID-транзакционных систем будет опираться на две основные параллельные архитектуры одноузловую и многоузловую</a:t>
            </a:r>
          </a:p>
          <a:p>
            <a:pPr>
              <a:lnSpc>
                <a:spcPct val="90000"/>
              </a:lnSpc>
            </a:pPr>
            <a:r>
              <a:rPr lang="ru-RU" sz="2800" smtClean="0"/>
              <a:t>Одноузловая архитектура предполагает наличие мощного многоядерного компьютера и использование энергонезависимой внешней памяти, в которой, в частности, должен поддерживаться журнал повторного выполнения транзакций</a:t>
            </a:r>
          </a:p>
          <a:p>
            <a:pPr>
              <a:lnSpc>
                <a:spcPct val="90000"/>
              </a:lnSpc>
            </a:pPr>
            <a:r>
              <a:rPr lang="ru-RU" sz="2800" smtClean="0"/>
              <a:t>И в этом направлении хороший фундамент закладывает DORA </a:t>
            </a:r>
          </a:p>
        </p:txBody>
      </p:sp>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5" name="Номер слайда 4"/>
          <p:cNvSpPr>
            <a:spLocks noGrp="1"/>
          </p:cNvSpPr>
          <p:nvPr>
            <p:ph type="sldNum" sz="quarter" idx="12"/>
          </p:nvPr>
        </p:nvSpPr>
        <p:spPr/>
        <p:txBody>
          <a:bodyPr/>
          <a:lstStyle/>
          <a:p>
            <a:pPr>
              <a:defRPr/>
            </a:pPr>
            <a:fld id="{6BC9609D-CF50-4468-A700-71C1358C5B87}" type="slidenum">
              <a:rPr lang="ru-RU" smtClean="0"/>
              <a:pPr>
                <a:defRPr/>
              </a:pPr>
              <a:t>72</a:t>
            </a:fld>
            <a:endParaRPr lang="ru-RU"/>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p:cNvSpPr>
          <p:nvPr>
            <p:ph type="title"/>
          </p:nvPr>
        </p:nvSpPr>
        <p:spPr/>
        <p:txBody>
          <a:bodyPr/>
          <a:lstStyle/>
          <a:p>
            <a:r>
              <a:rPr lang="ru-RU" b="1" smtClean="0"/>
              <a:t>Новые архитектуры с </a:t>
            </a:r>
            <a:r>
              <a:rPr lang="en-US" b="1" smtClean="0"/>
              <a:t>ACID</a:t>
            </a:r>
            <a:r>
              <a:rPr lang="ru-RU" b="1" smtClean="0"/>
              <a:t> (42)</a:t>
            </a:r>
          </a:p>
        </p:txBody>
      </p:sp>
      <p:sp>
        <p:nvSpPr>
          <p:cNvPr id="90115" name="Rectangle 3"/>
          <p:cNvSpPr>
            <a:spLocks noGrp="1"/>
          </p:cNvSpPr>
          <p:nvPr>
            <p:ph idx="1"/>
          </p:nvPr>
        </p:nvSpPr>
        <p:spPr/>
        <p:txBody>
          <a:bodyPr/>
          <a:lstStyle/>
          <a:p>
            <a:pPr>
              <a:lnSpc>
                <a:spcPct val="90000"/>
              </a:lnSpc>
            </a:pPr>
            <a:r>
              <a:rPr lang="ru-RU" sz="2800" smtClean="0"/>
              <a:t>Многоузловая архитектура строится на основе достаточно большого числа, вообще говоря, недорогих компьютеров, связанных сетью</a:t>
            </a:r>
          </a:p>
          <a:p>
            <a:pPr>
              <a:lnSpc>
                <a:spcPct val="90000"/>
              </a:lnSpc>
            </a:pPr>
            <a:r>
              <a:rPr lang="ru-RU" sz="2800" smtClean="0"/>
              <a:t>Базы данных хранятся только в основной памяти, для обеспечения отказоустойчивости используется репликация</a:t>
            </a:r>
          </a:p>
          <a:p>
            <a:pPr>
              <a:lnSpc>
                <a:spcPct val="90000"/>
              </a:lnSpc>
            </a:pPr>
            <a:r>
              <a:rPr lang="ru-RU" sz="2800" smtClean="0"/>
              <a:t>В этом направлении хорошей основой является H-Store (и VoltDB), хотя следовало бы учесть возможности использования физически общих ресурсах в многоядерных узлах подобных систем </a:t>
            </a:r>
          </a:p>
        </p:txBody>
      </p:sp>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5" name="Номер слайда 4"/>
          <p:cNvSpPr>
            <a:spLocks noGrp="1"/>
          </p:cNvSpPr>
          <p:nvPr>
            <p:ph type="sldNum" sz="quarter" idx="12"/>
          </p:nvPr>
        </p:nvSpPr>
        <p:spPr/>
        <p:txBody>
          <a:bodyPr/>
          <a:lstStyle/>
          <a:p>
            <a:pPr>
              <a:defRPr/>
            </a:pPr>
            <a:fld id="{6BC9609D-CF50-4468-A700-71C1358C5B87}" type="slidenum">
              <a:rPr lang="ru-RU" smtClean="0"/>
              <a:pPr>
                <a:defRPr/>
              </a:pPr>
              <a:t>73</a:t>
            </a:fld>
            <a:endParaRPr lang="ru-RU"/>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p:cNvSpPr>
          <p:nvPr>
            <p:ph type="title"/>
          </p:nvPr>
        </p:nvSpPr>
        <p:spPr/>
        <p:txBody>
          <a:bodyPr/>
          <a:lstStyle/>
          <a:p>
            <a:r>
              <a:rPr lang="ru-RU" b="1" smtClean="0"/>
              <a:t>Новые архитектуры с </a:t>
            </a:r>
            <a:r>
              <a:rPr lang="en-US" b="1" smtClean="0"/>
              <a:t>ACID</a:t>
            </a:r>
            <a:r>
              <a:rPr lang="ru-RU" b="1" smtClean="0"/>
              <a:t> (43)</a:t>
            </a:r>
          </a:p>
        </p:txBody>
      </p:sp>
      <p:sp>
        <p:nvSpPr>
          <p:cNvPr id="91139" name="Rectangle 3"/>
          <p:cNvSpPr>
            <a:spLocks noGrp="1"/>
          </p:cNvSpPr>
          <p:nvPr>
            <p:ph idx="1"/>
          </p:nvPr>
        </p:nvSpPr>
        <p:spPr/>
        <p:txBody>
          <a:bodyPr/>
          <a:lstStyle/>
          <a:p>
            <a:pPr>
              <a:lnSpc>
                <a:spcPct val="80000"/>
              </a:lnSpc>
            </a:pPr>
            <a:r>
              <a:rPr lang="ru-RU" sz="2000" smtClean="0"/>
              <a:t>К сожалению, эти две архитектуры являются взаимноисключающими</a:t>
            </a:r>
          </a:p>
          <a:p>
            <a:pPr>
              <a:lnSpc>
                <a:spcPct val="80000"/>
              </a:lnSpc>
            </a:pPr>
            <a:r>
              <a:rPr lang="ru-RU" sz="2000" smtClean="0"/>
              <a:t>Трудно представить компанию, которая хорошо потратилась на приобретение мощного многоядерного сервера с дорогой дисковой подсистемой, а потом решается отказаться от использования дисков и перейти к использованию многоузловой архитектуры</a:t>
            </a:r>
          </a:p>
          <a:p>
            <a:pPr>
              <a:lnSpc>
                <a:spcPct val="80000"/>
              </a:lnSpc>
            </a:pPr>
            <a:r>
              <a:rPr lang="ru-RU" sz="2000" smtClean="0"/>
              <a:t>Трудно представить себе и ситуацию, когда сначала был выбран подход с использованием дешевых кластерных архитектур почти без дисков, а потом вдруг покупается отдельный дорогой сервер, и компания переходит к использованию одноузловой архитектуры</a:t>
            </a:r>
          </a:p>
          <a:p>
            <a:pPr>
              <a:lnSpc>
                <a:spcPct val="80000"/>
              </a:lnSpc>
            </a:pPr>
            <a:r>
              <a:rPr lang="ru-RU" sz="2000" smtClean="0"/>
              <a:t>Так что, скорее всего, будет продолжать существовать и направление shared disks, свойственное, например, Oracle, поскольку оно позволяет достаточно эффективно использовать кластеры, построенные с использованием мощных дисковых серверов, которые до этого использовались автономно</a:t>
            </a:r>
            <a:r>
              <a:rPr lang="ru-RU" sz="1800" smtClean="0"/>
              <a:t> </a:t>
            </a:r>
          </a:p>
        </p:txBody>
      </p:sp>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5" name="Номер слайда 4"/>
          <p:cNvSpPr>
            <a:spLocks noGrp="1"/>
          </p:cNvSpPr>
          <p:nvPr>
            <p:ph type="sldNum" sz="quarter" idx="12"/>
          </p:nvPr>
        </p:nvSpPr>
        <p:spPr/>
        <p:txBody>
          <a:bodyPr/>
          <a:lstStyle/>
          <a:p>
            <a:pPr>
              <a:defRPr/>
            </a:pPr>
            <a:fld id="{6BC9609D-CF50-4468-A700-71C1358C5B87}" type="slidenum">
              <a:rPr lang="ru-RU" smtClean="0"/>
              <a:pPr>
                <a:defRPr/>
              </a:pPr>
              <a:t>74</a:t>
            </a:fld>
            <a:endParaRPr lang="ru-RU"/>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p:cNvSpPr>
          <p:nvPr>
            <p:ph type="title"/>
          </p:nvPr>
        </p:nvSpPr>
        <p:spPr/>
        <p:txBody>
          <a:bodyPr>
            <a:normAutofit fontScale="90000"/>
          </a:bodyPr>
          <a:lstStyle/>
          <a:p>
            <a:pPr algn="l"/>
            <a:r>
              <a:rPr lang="ru-RU" sz="3600" b="1" smtClean="0"/>
              <a:t>Рационализация согласованности (1)</a:t>
            </a:r>
          </a:p>
        </p:txBody>
      </p:sp>
      <p:sp>
        <p:nvSpPr>
          <p:cNvPr id="92163" name="Rectangle 3"/>
          <p:cNvSpPr>
            <a:spLocks noGrp="1"/>
          </p:cNvSpPr>
          <p:nvPr>
            <p:ph idx="1"/>
          </p:nvPr>
        </p:nvSpPr>
        <p:spPr/>
        <p:txBody>
          <a:bodyPr/>
          <a:lstStyle/>
          <a:p>
            <a:pPr>
              <a:lnSpc>
                <a:spcPct val="90000"/>
              </a:lnSpc>
            </a:pPr>
            <a:r>
              <a:rPr lang="ru-RU" sz="2800" smtClean="0"/>
              <a:t>Новый подход к оптимизации СУБД</a:t>
            </a:r>
          </a:p>
          <a:p>
            <a:pPr>
              <a:lnSpc>
                <a:spcPct val="90000"/>
              </a:lnSpc>
            </a:pPr>
            <a:r>
              <a:rPr lang="ru-RU" sz="2800" smtClean="0"/>
              <a:t>Rethinking Cost and Performance of Database Systems </a:t>
            </a:r>
            <a:r>
              <a:rPr lang="ru-RU" sz="2800" smtClean="0">
                <a:hlinkClick r:id="rId2"/>
              </a:rPr>
              <a:t>http://citforum.ru/database/articles/rethinking/</a:t>
            </a:r>
            <a:endParaRPr lang="ru-RU" sz="2800" smtClean="0"/>
          </a:p>
          <a:p>
            <a:pPr>
              <a:lnSpc>
                <a:spcPct val="90000"/>
              </a:lnSpc>
            </a:pPr>
            <a:r>
              <a:rPr lang="ru-RU" sz="2800" smtClean="0"/>
              <a:t>Новые тенденции:</a:t>
            </a:r>
          </a:p>
          <a:p>
            <a:pPr lvl="1">
              <a:lnSpc>
                <a:spcPct val="90000"/>
              </a:lnSpc>
            </a:pPr>
            <a:r>
              <a:rPr lang="ru-RU" sz="2400" smtClean="0"/>
              <a:t>для многих Web-приложений строгая согласованность данных в соответствии с парадигмой ACID не требуется; требуется масштабируемость до миллионов пользователей и гарантированное время ответа</a:t>
            </a:r>
          </a:p>
          <a:p>
            <a:pPr lvl="1">
              <a:lnSpc>
                <a:spcPct val="90000"/>
              </a:lnSpc>
            </a:pPr>
            <a:r>
              <a:rPr lang="ru-RU" sz="2400" smtClean="0"/>
              <a:t>использование </a:t>
            </a:r>
            <a:r>
              <a:rPr lang="en-US" sz="2400" smtClean="0"/>
              <a:t>SOA</a:t>
            </a:r>
          </a:p>
          <a:p>
            <a:pPr lvl="1">
              <a:lnSpc>
                <a:spcPct val="90000"/>
              </a:lnSpc>
            </a:pPr>
            <a:r>
              <a:rPr lang="ru-RU" sz="2400" smtClean="0"/>
              <a:t>«облачные вычисления»</a:t>
            </a:r>
          </a:p>
        </p:txBody>
      </p:sp>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5" name="Номер слайда 4"/>
          <p:cNvSpPr>
            <a:spLocks noGrp="1"/>
          </p:cNvSpPr>
          <p:nvPr>
            <p:ph type="sldNum" sz="quarter" idx="12"/>
          </p:nvPr>
        </p:nvSpPr>
        <p:spPr/>
        <p:txBody>
          <a:bodyPr/>
          <a:lstStyle/>
          <a:p>
            <a:pPr>
              <a:defRPr/>
            </a:pPr>
            <a:fld id="{6BC9609D-CF50-4468-A700-71C1358C5B87}" type="slidenum">
              <a:rPr lang="ru-RU" smtClean="0"/>
              <a:pPr>
                <a:defRPr/>
              </a:pPr>
              <a:t>75</a:t>
            </a:fld>
            <a:endParaRPr lang="ru-RU"/>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p:cNvSpPr>
          <p:nvPr>
            <p:ph type="title"/>
          </p:nvPr>
        </p:nvSpPr>
        <p:spPr/>
        <p:txBody>
          <a:bodyPr>
            <a:normAutofit fontScale="90000"/>
          </a:bodyPr>
          <a:lstStyle/>
          <a:p>
            <a:pPr algn="l"/>
            <a:r>
              <a:rPr lang="ru-RU" sz="3600" b="1" smtClean="0"/>
              <a:t>Рационализация согласованности (2)</a:t>
            </a:r>
          </a:p>
        </p:txBody>
      </p:sp>
      <p:sp>
        <p:nvSpPr>
          <p:cNvPr id="93187" name="Rectangle 3"/>
          <p:cNvSpPr>
            <a:spLocks noGrp="1"/>
          </p:cNvSpPr>
          <p:nvPr>
            <p:ph idx="1"/>
          </p:nvPr>
        </p:nvSpPr>
        <p:spPr/>
        <p:txBody>
          <a:bodyPr/>
          <a:lstStyle/>
          <a:p>
            <a:r>
              <a:rPr lang="ru-RU" smtClean="0"/>
              <a:t>В «прошлой» жизни в системе управления данными </a:t>
            </a:r>
          </a:p>
          <a:p>
            <a:pPr lvl="1"/>
            <a:r>
              <a:rPr lang="ru-RU" i="1" smtClean="0"/>
              <a:t>при заданном наборе аппаратных ресурсов и полноценной поддержке ACID-транзакций требовалось минимизировать время ответов на запросы и максимизировать пропускную способность системы</a:t>
            </a:r>
            <a:r>
              <a:rPr lang="ru-RU" smtClean="0"/>
              <a:t> </a:t>
            </a:r>
          </a:p>
        </p:txBody>
      </p:sp>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5" name="Номер слайда 4"/>
          <p:cNvSpPr>
            <a:spLocks noGrp="1"/>
          </p:cNvSpPr>
          <p:nvPr>
            <p:ph type="sldNum" sz="quarter" idx="12"/>
          </p:nvPr>
        </p:nvSpPr>
        <p:spPr/>
        <p:txBody>
          <a:bodyPr/>
          <a:lstStyle/>
          <a:p>
            <a:pPr>
              <a:defRPr/>
            </a:pPr>
            <a:fld id="{6BC9609D-CF50-4468-A700-71C1358C5B87}" type="slidenum">
              <a:rPr lang="ru-RU" smtClean="0"/>
              <a:pPr>
                <a:defRPr/>
              </a:pPr>
              <a:t>76</a:t>
            </a:fld>
            <a:endParaRPr lang="ru-RU"/>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p:cNvSpPr>
          <p:nvPr>
            <p:ph type="title"/>
          </p:nvPr>
        </p:nvSpPr>
        <p:spPr/>
        <p:txBody>
          <a:bodyPr>
            <a:normAutofit fontScale="90000"/>
          </a:bodyPr>
          <a:lstStyle/>
          <a:p>
            <a:pPr algn="l"/>
            <a:r>
              <a:rPr lang="ru-RU" sz="3600" b="1" smtClean="0"/>
              <a:t>Рационализация согласованности (3)</a:t>
            </a:r>
          </a:p>
        </p:txBody>
      </p:sp>
      <p:sp>
        <p:nvSpPr>
          <p:cNvPr id="94211" name="Rectangle 3"/>
          <p:cNvSpPr>
            <a:spLocks noGrp="1"/>
          </p:cNvSpPr>
          <p:nvPr>
            <p:ph idx="1"/>
          </p:nvPr>
        </p:nvSpPr>
        <p:spPr/>
        <p:txBody>
          <a:bodyPr/>
          <a:lstStyle/>
          <a:p>
            <a:r>
              <a:rPr lang="ru-RU" dirty="0" smtClean="0"/>
              <a:t>В новых условиях </a:t>
            </a:r>
          </a:p>
          <a:p>
            <a:pPr lvl="1"/>
            <a:r>
              <a:rPr lang="ru-RU" i="1" dirty="0" smtClean="0"/>
              <a:t>при заданных требованиях к производительности приложений (пиковая пропускная способность, максимально допустимое время ответа) требуется минимизировать требуемые аппаратные ресурсы и максимизировать согласованные данные</a:t>
            </a:r>
            <a:r>
              <a:rPr lang="ru-RU" dirty="0" smtClean="0"/>
              <a:t> </a:t>
            </a:r>
          </a:p>
        </p:txBody>
      </p:sp>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5" name="Номер слайда 4"/>
          <p:cNvSpPr>
            <a:spLocks noGrp="1"/>
          </p:cNvSpPr>
          <p:nvPr>
            <p:ph type="sldNum" sz="quarter" idx="12"/>
          </p:nvPr>
        </p:nvSpPr>
        <p:spPr/>
        <p:txBody>
          <a:bodyPr/>
          <a:lstStyle/>
          <a:p>
            <a:pPr>
              <a:defRPr/>
            </a:pPr>
            <a:fld id="{6BC9609D-CF50-4468-A700-71C1358C5B87}" type="slidenum">
              <a:rPr lang="ru-RU" smtClean="0"/>
              <a:pPr>
                <a:defRPr/>
              </a:pPr>
              <a:t>77</a:t>
            </a:fld>
            <a:endParaRPr lang="ru-RU"/>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p:cNvSpPr>
          <p:nvPr>
            <p:ph type="title"/>
          </p:nvPr>
        </p:nvSpPr>
        <p:spPr/>
        <p:txBody>
          <a:bodyPr>
            <a:normAutofit fontScale="90000"/>
          </a:bodyPr>
          <a:lstStyle/>
          <a:p>
            <a:pPr algn="l"/>
            <a:r>
              <a:rPr lang="ru-RU" sz="3600" b="1" smtClean="0"/>
              <a:t>Рационализация согласованности (4)</a:t>
            </a:r>
          </a:p>
        </p:txBody>
      </p:sp>
      <p:sp>
        <p:nvSpPr>
          <p:cNvPr id="95235" name="Rectangle 3"/>
          <p:cNvSpPr>
            <a:spLocks noGrp="1"/>
          </p:cNvSpPr>
          <p:nvPr>
            <p:ph idx="1"/>
          </p:nvPr>
        </p:nvSpPr>
        <p:spPr/>
        <p:txBody>
          <a:bodyPr/>
          <a:lstStyle/>
          <a:p>
            <a:pPr>
              <a:buFontTx/>
              <a:buChar char="•"/>
            </a:pPr>
            <a:r>
              <a:rPr lang="ru-RU" sz="2400" dirty="0" smtClean="0"/>
              <a:t>Основным показателем системы баз данных, нуждающемся в оптимизации, является </a:t>
            </a:r>
            <a:r>
              <a:rPr lang="ru-RU" sz="2400" i="1" dirty="0" smtClean="0"/>
              <a:t>денежная оценка затрат</a:t>
            </a:r>
          </a:p>
          <a:p>
            <a:pPr>
              <a:buFontTx/>
              <a:buChar char="•"/>
            </a:pPr>
            <a:r>
              <a:rPr lang="ru-RU" sz="2400" dirty="0" smtClean="0"/>
              <a:t>Производительность является заданным ограничением приложения, а не целью оптимизации</a:t>
            </a:r>
            <a:r>
              <a:rPr lang="ru-RU" dirty="0" smtClean="0"/>
              <a:t>  </a:t>
            </a:r>
          </a:p>
        </p:txBody>
      </p:sp>
      <p:sp>
        <p:nvSpPr>
          <p:cNvPr id="5"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pic>
        <p:nvPicPr>
          <p:cNvPr id="95236" name="Picture 4" descr="present"/>
          <p:cNvPicPr>
            <a:picLocks noChangeAspect="1" noChangeArrowheads="1"/>
          </p:cNvPicPr>
          <p:nvPr/>
        </p:nvPicPr>
        <p:blipFill>
          <a:blip r:embed="rId2"/>
          <a:srcRect/>
          <a:stretch>
            <a:fillRect/>
          </a:stretch>
        </p:blipFill>
        <p:spPr bwMode="auto">
          <a:xfrm>
            <a:off x="827088" y="3716338"/>
            <a:ext cx="7366000" cy="2108200"/>
          </a:xfrm>
          <a:prstGeom prst="rect">
            <a:avLst/>
          </a:prstGeom>
          <a:noFill/>
        </p:spPr>
      </p:pic>
      <p:sp>
        <p:nvSpPr>
          <p:cNvPr id="6" name="Номер слайда 5"/>
          <p:cNvSpPr>
            <a:spLocks noGrp="1"/>
          </p:cNvSpPr>
          <p:nvPr>
            <p:ph type="sldNum" sz="quarter" idx="12"/>
          </p:nvPr>
        </p:nvSpPr>
        <p:spPr/>
        <p:txBody>
          <a:bodyPr/>
          <a:lstStyle/>
          <a:p>
            <a:pPr>
              <a:defRPr/>
            </a:pPr>
            <a:fld id="{6BC9609D-CF50-4468-A700-71C1358C5B87}" type="slidenum">
              <a:rPr lang="ru-RU" smtClean="0"/>
              <a:pPr>
                <a:defRPr/>
              </a:pPr>
              <a:t>78</a:t>
            </a:fld>
            <a:endParaRPr lang="ru-RU"/>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p:cNvSpPr>
          <p:nvPr>
            <p:ph type="title"/>
          </p:nvPr>
        </p:nvSpPr>
        <p:spPr/>
        <p:txBody>
          <a:bodyPr>
            <a:normAutofit fontScale="90000"/>
          </a:bodyPr>
          <a:lstStyle/>
          <a:p>
            <a:pPr algn="l"/>
            <a:r>
              <a:rPr lang="ru-RU" sz="3600" b="1" smtClean="0"/>
              <a:t>Рационализация согласованности (5)</a:t>
            </a:r>
          </a:p>
        </p:txBody>
      </p:sp>
      <p:sp>
        <p:nvSpPr>
          <p:cNvPr id="96259" name="Rectangle 3"/>
          <p:cNvSpPr>
            <a:spLocks noGrp="1"/>
          </p:cNvSpPr>
          <p:nvPr>
            <p:ph idx="1"/>
          </p:nvPr>
        </p:nvSpPr>
        <p:spPr/>
        <p:txBody>
          <a:bodyPr/>
          <a:lstStyle/>
          <a:p>
            <a:pPr>
              <a:buFontTx/>
              <a:buChar char="•"/>
            </a:pPr>
            <a:r>
              <a:rPr lang="ru-RU" smtClean="0"/>
              <a:t>Традиционная архитектура системы баз данных</a:t>
            </a:r>
          </a:p>
          <a:p>
            <a:pPr>
              <a:buFontTx/>
              <a:buNone/>
            </a:pPr>
            <a:endParaRPr lang="ru-RU" smtClean="0"/>
          </a:p>
        </p:txBody>
      </p:sp>
      <p:sp>
        <p:nvSpPr>
          <p:cNvPr id="5"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pic>
        <p:nvPicPr>
          <p:cNvPr id="96261" name="Picture 5"/>
          <p:cNvPicPr>
            <a:picLocks noChangeAspect="1" noChangeArrowheads="1"/>
          </p:cNvPicPr>
          <p:nvPr/>
        </p:nvPicPr>
        <p:blipFill>
          <a:blip r:embed="rId2"/>
          <a:srcRect/>
          <a:stretch>
            <a:fillRect/>
          </a:stretch>
        </p:blipFill>
        <p:spPr bwMode="auto">
          <a:xfrm>
            <a:off x="2411413" y="2565400"/>
            <a:ext cx="3529012" cy="3527425"/>
          </a:xfrm>
          <a:prstGeom prst="rect">
            <a:avLst/>
          </a:prstGeom>
          <a:noFill/>
          <a:ln w="9525">
            <a:noFill/>
            <a:miter lim="800000"/>
            <a:headEnd/>
            <a:tailEnd/>
          </a:ln>
          <a:effectLst/>
        </p:spPr>
      </p:pic>
      <p:sp>
        <p:nvSpPr>
          <p:cNvPr id="6" name="Номер слайда 5"/>
          <p:cNvSpPr>
            <a:spLocks noGrp="1"/>
          </p:cNvSpPr>
          <p:nvPr>
            <p:ph type="sldNum" sz="quarter" idx="12"/>
          </p:nvPr>
        </p:nvSpPr>
        <p:spPr/>
        <p:txBody>
          <a:bodyPr/>
          <a:lstStyle/>
          <a:p>
            <a:pPr>
              <a:defRPr/>
            </a:pPr>
            <a:fld id="{6BC9609D-CF50-4468-A700-71C1358C5B87}" type="slidenum">
              <a:rPr lang="ru-RU" smtClean="0"/>
              <a:pPr>
                <a:defRPr/>
              </a:pPr>
              <a:t>79</a:t>
            </a:fld>
            <a:endParaRPr lang="ru-RU"/>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p:cNvSpPr>
          <p:nvPr>
            <p:ph type="title"/>
          </p:nvPr>
        </p:nvSpPr>
        <p:spPr/>
        <p:txBody>
          <a:bodyPr>
            <a:normAutofit fontScale="90000"/>
          </a:bodyPr>
          <a:lstStyle/>
          <a:p>
            <a:pPr algn="l"/>
            <a:r>
              <a:rPr lang="ru-RU" sz="3600" b="1" smtClean="0"/>
              <a:t>Рационализация согласованности (6)</a:t>
            </a:r>
          </a:p>
        </p:txBody>
      </p:sp>
      <p:sp>
        <p:nvSpPr>
          <p:cNvPr id="97283" name="Rectangle 3"/>
          <p:cNvSpPr>
            <a:spLocks noGrp="1"/>
          </p:cNvSpPr>
          <p:nvPr>
            <p:ph idx="1"/>
          </p:nvPr>
        </p:nvSpPr>
        <p:spPr/>
        <p:txBody>
          <a:bodyPr/>
          <a:lstStyle/>
          <a:p>
            <a:pPr>
              <a:buFontTx/>
              <a:buChar char="•"/>
            </a:pPr>
            <a:r>
              <a:rPr lang="ru-RU" smtClean="0"/>
              <a:t>Архитектура </a:t>
            </a:r>
            <a:r>
              <a:rPr lang="en-US" smtClean="0"/>
              <a:t>Sausalito (</a:t>
            </a:r>
            <a:r>
              <a:rPr lang="ru-RU" smtClean="0"/>
              <a:t>28msec</a:t>
            </a:r>
            <a:r>
              <a:rPr lang="en-US" smtClean="0"/>
              <a:t>.com)</a:t>
            </a:r>
            <a:endParaRPr lang="ru-RU" smtClean="0"/>
          </a:p>
          <a:p>
            <a:pPr>
              <a:buFontTx/>
              <a:buNone/>
            </a:pPr>
            <a:endParaRPr lang="ru-RU" smtClean="0"/>
          </a:p>
        </p:txBody>
      </p:sp>
      <p:sp>
        <p:nvSpPr>
          <p:cNvPr id="5"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pic>
        <p:nvPicPr>
          <p:cNvPr id="97285" name="Picture 5"/>
          <p:cNvPicPr>
            <a:picLocks noChangeAspect="1" noChangeArrowheads="1"/>
          </p:cNvPicPr>
          <p:nvPr/>
        </p:nvPicPr>
        <p:blipFill>
          <a:blip r:embed="rId2"/>
          <a:srcRect/>
          <a:stretch>
            <a:fillRect/>
          </a:stretch>
        </p:blipFill>
        <p:spPr bwMode="auto">
          <a:xfrm>
            <a:off x="2555875" y="2349500"/>
            <a:ext cx="3455988" cy="3455988"/>
          </a:xfrm>
          <a:prstGeom prst="rect">
            <a:avLst/>
          </a:prstGeom>
          <a:noFill/>
          <a:ln w="9525">
            <a:noFill/>
            <a:miter lim="800000"/>
            <a:headEnd/>
            <a:tailEnd/>
          </a:ln>
          <a:effectLst/>
        </p:spPr>
      </p:pic>
      <p:sp>
        <p:nvSpPr>
          <p:cNvPr id="6" name="Номер слайда 5"/>
          <p:cNvSpPr>
            <a:spLocks noGrp="1"/>
          </p:cNvSpPr>
          <p:nvPr>
            <p:ph type="sldNum" sz="quarter" idx="12"/>
          </p:nvPr>
        </p:nvSpPr>
        <p:spPr/>
        <p:txBody>
          <a:bodyPr/>
          <a:lstStyle/>
          <a:p>
            <a:pPr>
              <a:defRPr/>
            </a:pPr>
            <a:fld id="{6BC9609D-CF50-4468-A700-71C1358C5B87}" type="slidenum">
              <a:rPr lang="ru-RU" smtClean="0"/>
              <a:pPr>
                <a:defRPr/>
              </a:pPr>
              <a:t>80</a:t>
            </a:fld>
            <a:endParaRPr lang="ru-RU"/>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p:cNvSpPr>
          <p:nvPr>
            <p:ph type="title"/>
          </p:nvPr>
        </p:nvSpPr>
        <p:spPr/>
        <p:txBody>
          <a:bodyPr>
            <a:normAutofit fontScale="90000"/>
          </a:bodyPr>
          <a:lstStyle/>
          <a:p>
            <a:pPr algn="l"/>
            <a:r>
              <a:rPr lang="ru-RU" sz="3600" b="1" smtClean="0"/>
              <a:t>Рационализация согласованности (</a:t>
            </a:r>
            <a:r>
              <a:rPr lang="en-US" sz="3600" b="1" smtClean="0"/>
              <a:t>7</a:t>
            </a:r>
            <a:r>
              <a:rPr lang="ru-RU" sz="3600" b="1" smtClean="0"/>
              <a:t>)</a:t>
            </a:r>
          </a:p>
        </p:txBody>
      </p:sp>
      <p:sp>
        <p:nvSpPr>
          <p:cNvPr id="98307" name="Rectangle 3"/>
          <p:cNvSpPr>
            <a:spLocks noGrp="1"/>
          </p:cNvSpPr>
          <p:nvPr>
            <p:ph idx="1"/>
          </p:nvPr>
        </p:nvSpPr>
        <p:spPr/>
        <p:txBody>
          <a:bodyPr/>
          <a:lstStyle/>
          <a:p>
            <a:pPr>
              <a:lnSpc>
                <a:spcPct val="90000"/>
              </a:lnSpc>
              <a:buFontTx/>
              <a:buChar char="•"/>
            </a:pPr>
            <a:r>
              <a:rPr lang="ru-RU" sz="2400" smtClean="0"/>
              <a:t>Основные функции СУБД – обработка запросов и управление транзакциями – переносятся на прикладной уровень</a:t>
            </a:r>
          </a:p>
          <a:p>
            <a:pPr>
              <a:lnSpc>
                <a:spcPct val="90000"/>
              </a:lnSpc>
              <a:buFontTx/>
              <a:buChar char="•"/>
            </a:pPr>
            <a:r>
              <a:rPr lang="ru-RU" sz="2400" smtClean="0"/>
              <a:t>На нижнем уровне поддерживается только распределенное хранение данных за счет использования службы Amazon S3</a:t>
            </a:r>
          </a:p>
          <a:p>
            <a:pPr>
              <a:lnSpc>
                <a:spcPct val="90000"/>
              </a:lnSpc>
              <a:buFontTx/>
              <a:buChar char="•"/>
            </a:pPr>
            <a:r>
              <a:rPr lang="ru-RU" sz="2400" smtClean="0"/>
              <a:t>Согласованность данных поддерживается не на уровне хранения, а на прикладном уровне</a:t>
            </a:r>
          </a:p>
          <a:p>
            <a:pPr>
              <a:lnSpc>
                <a:spcPct val="90000"/>
              </a:lnSpc>
              <a:buFontTx/>
              <a:buChar char="•"/>
            </a:pPr>
            <a:r>
              <a:rPr lang="ru-RU" sz="2400" smtClean="0"/>
              <a:t>Отсутствует какой-либо объект, контролирующий весь доступ к данным, и согласованность данных обеспечивается за счет применения во всех серверах приложений общих протоколов распределенных систем </a:t>
            </a:r>
          </a:p>
          <a:p>
            <a:pPr>
              <a:lnSpc>
                <a:spcPct val="90000"/>
              </a:lnSpc>
              <a:buFontTx/>
              <a:buNone/>
            </a:pPr>
            <a:endParaRPr lang="ru-RU" sz="2400" smtClean="0"/>
          </a:p>
        </p:txBody>
      </p:sp>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5" name="Номер слайда 4"/>
          <p:cNvSpPr>
            <a:spLocks noGrp="1"/>
          </p:cNvSpPr>
          <p:nvPr>
            <p:ph type="sldNum" sz="quarter" idx="12"/>
          </p:nvPr>
        </p:nvSpPr>
        <p:spPr/>
        <p:txBody>
          <a:bodyPr/>
          <a:lstStyle/>
          <a:p>
            <a:pPr>
              <a:defRPr/>
            </a:pPr>
            <a:fld id="{6BC9609D-CF50-4468-A700-71C1358C5B87}" type="slidenum">
              <a:rPr lang="ru-RU" smtClean="0"/>
              <a:pPr>
                <a:defRPr/>
              </a:pPr>
              <a:t>81</a:t>
            </a:fld>
            <a:endParaRPr lang="ru-RU"/>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p:cNvSpPr>
          <p:nvPr>
            <p:ph type="title"/>
          </p:nvPr>
        </p:nvSpPr>
        <p:spPr/>
        <p:txBody>
          <a:bodyPr>
            <a:normAutofit fontScale="90000"/>
          </a:bodyPr>
          <a:lstStyle/>
          <a:p>
            <a:pPr algn="l"/>
            <a:r>
              <a:rPr lang="ru-RU" sz="3600" b="1" smtClean="0"/>
              <a:t>Рационализация согласованности (8)</a:t>
            </a:r>
          </a:p>
        </p:txBody>
      </p:sp>
      <p:sp>
        <p:nvSpPr>
          <p:cNvPr id="99331" name="Rectangle 3"/>
          <p:cNvSpPr>
            <a:spLocks noGrp="1"/>
          </p:cNvSpPr>
          <p:nvPr>
            <p:ph idx="1"/>
          </p:nvPr>
        </p:nvSpPr>
        <p:spPr/>
        <p:txBody>
          <a:bodyPr/>
          <a:lstStyle/>
          <a:p>
            <a:pPr>
              <a:lnSpc>
                <a:spcPct val="80000"/>
              </a:lnSpc>
              <a:buFontTx/>
              <a:buChar char="•"/>
            </a:pPr>
            <a:r>
              <a:rPr lang="ru-RU" sz="2400" smtClean="0"/>
              <a:t>Все данные и заранее откомпилированный код приложения сохраняются в среде Amazon S3 в виде BLOB'ов</a:t>
            </a:r>
          </a:p>
          <a:p>
            <a:pPr>
              <a:lnSpc>
                <a:spcPct val="80000"/>
              </a:lnSpc>
              <a:buFontTx/>
              <a:buChar char="•"/>
            </a:pPr>
            <a:r>
              <a:rPr lang="ru-RU" sz="2400" smtClean="0"/>
              <a:t>При обработке каждого HTTP-запроса (поступающего, например, по инициативе пользователя из Web-браузера) служба Amazon EC2 </a:t>
            </a:r>
            <a:r>
              <a:rPr lang="en-US" sz="2400" smtClean="0"/>
              <a:t>c </a:t>
            </a:r>
            <a:r>
              <a:rPr lang="ru-RU" sz="2400" smtClean="0"/>
              <a:t>учетом балансировки нагрузки выбирает доступный сервер EC2</a:t>
            </a:r>
            <a:endParaRPr lang="en-US" sz="2400" smtClean="0"/>
          </a:p>
          <a:p>
            <a:pPr>
              <a:lnSpc>
                <a:spcPct val="80000"/>
              </a:lnSpc>
              <a:buFontTx/>
              <a:buChar char="•"/>
            </a:pPr>
            <a:r>
              <a:rPr lang="ru-RU" sz="2400" smtClean="0"/>
              <a:t>В этом сервер из S3 загружается код приложения, который затем интерпретируется подсистемой поддержки времени выполнения Sausalito с доступом при необходимости к объектам базы данных, хранимым в S3</a:t>
            </a:r>
            <a:endParaRPr lang="en-US" sz="2400" smtClean="0"/>
          </a:p>
          <a:p>
            <a:pPr>
              <a:lnSpc>
                <a:spcPct val="80000"/>
              </a:lnSpc>
              <a:buFontTx/>
              <a:buChar char="•"/>
            </a:pPr>
            <a:r>
              <a:rPr lang="ru-RU" sz="2400" smtClean="0"/>
              <a:t>Особенностью Sausalito является то, что для реализации логики приложений и доступа к базе данных в системе используется язык XQuery, расширенный средствами обновления данных и написания скриптов </a:t>
            </a:r>
          </a:p>
        </p:txBody>
      </p:sp>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5" name="Номер слайда 4"/>
          <p:cNvSpPr>
            <a:spLocks noGrp="1"/>
          </p:cNvSpPr>
          <p:nvPr>
            <p:ph type="sldNum" sz="quarter" idx="12"/>
          </p:nvPr>
        </p:nvSpPr>
        <p:spPr/>
        <p:txBody>
          <a:bodyPr/>
          <a:lstStyle/>
          <a:p>
            <a:pPr>
              <a:defRPr/>
            </a:pPr>
            <a:fld id="{6BC9609D-CF50-4468-A700-71C1358C5B87}" type="slidenum">
              <a:rPr lang="ru-RU" smtClean="0"/>
              <a:pPr>
                <a:defRPr/>
              </a:pPr>
              <a:t>82</a:t>
            </a:fld>
            <a:endParaRPr lang="ru-RU"/>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p:cNvSpPr>
          <p:nvPr>
            <p:ph type="title"/>
          </p:nvPr>
        </p:nvSpPr>
        <p:spPr/>
        <p:txBody>
          <a:bodyPr>
            <a:normAutofit fontScale="90000"/>
          </a:bodyPr>
          <a:lstStyle/>
          <a:p>
            <a:pPr algn="l"/>
            <a:r>
              <a:rPr lang="ru-RU" sz="3600" b="1" smtClean="0"/>
              <a:t>Рационализация согласованности (</a:t>
            </a:r>
            <a:r>
              <a:rPr lang="en-US" sz="3600" b="1" smtClean="0"/>
              <a:t>9</a:t>
            </a:r>
            <a:r>
              <a:rPr lang="ru-RU" sz="3600" b="1" smtClean="0"/>
              <a:t>)</a:t>
            </a:r>
          </a:p>
        </p:txBody>
      </p:sp>
      <p:sp>
        <p:nvSpPr>
          <p:cNvPr id="100355" name="Rectangle 3"/>
          <p:cNvSpPr>
            <a:spLocks noGrp="1"/>
          </p:cNvSpPr>
          <p:nvPr>
            <p:ph idx="1"/>
          </p:nvPr>
        </p:nvSpPr>
        <p:spPr/>
        <p:txBody>
          <a:bodyPr/>
          <a:lstStyle/>
          <a:p>
            <a:pPr>
              <a:lnSpc>
                <a:spcPct val="80000"/>
              </a:lnSpc>
              <a:buFontTx/>
              <a:buChar char="•"/>
            </a:pPr>
            <a:r>
              <a:rPr lang="ru-RU" sz="2000" smtClean="0"/>
              <a:t>У системы с</a:t>
            </a:r>
            <a:r>
              <a:rPr lang="en-US" sz="2000" smtClean="0"/>
              <a:t> </a:t>
            </a:r>
            <a:r>
              <a:rPr lang="ru-RU" sz="2000" smtClean="0"/>
              <a:t>такой архитектурой с мало шансов сравняться с классическими системами баз данных в отношении производительности и согласованности данных</a:t>
            </a:r>
          </a:p>
          <a:p>
            <a:pPr lvl="1">
              <a:lnSpc>
                <a:spcPct val="80000"/>
              </a:lnSpc>
              <a:buFont typeface="Calibri" pitchFamily="34" charset="0"/>
              <a:buChar char="–"/>
            </a:pPr>
            <a:r>
              <a:rPr lang="ru-RU" sz="1800" smtClean="0"/>
              <a:t>Это обратная сторона отказа от принципов контроля над данными и пересылки запросов</a:t>
            </a:r>
            <a:r>
              <a:rPr lang="ru-RU" sz="2000" i="1" smtClean="0"/>
              <a:t> </a:t>
            </a:r>
          </a:p>
          <a:p>
            <a:pPr>
              <a:lnSpc>
                <a:spcPct val="80000"/>
              </a:lnSpc>
              <a:buFontTx/>
              <a:buChar char="•"/>
            </a:pPr>
            <a:r>
              <a:rPr lang="ru-RU" sz="2000" smtClean="0"/>
              <a:t>Однако эта архитектура хорошо соответствует новым требованиям </a:t>
            </a:r>
          </a:p>
          <a:p>
            <a:pPr>
              <a:lnSpc>
                <a:spcPct val="80000"/>
              </a:lnSpc>
              <a:buFontTx/>
              <a:buChar char="•"/>
            </a:pPr>
            <a:r>
              <a:rPr lang="ru-RU" sz="2000" smtClean="0"/>
              <a:t>Архитектура экономически эффективно реализуется с использованием дешевых аппаратных средств, масштабируемость на всех уровнях обеспечивается автоматически</a:t>
            </a:r>
          </a:p>
          <a:p>
            <a:pPr>
              <a:lnSpc>
                <a:spcPct val="80000"/>
              </a:lnSpc>
              <a:buFontTx/>
              <a:buChar char="•"/>
            </a:pPr>
            <a:r>
              <a:rPr lang="ru-RU" sz="2000" smtClean="0"/>
              <a:t>Гибкость достигается за счет упрощения платформы и использования на всех уровнях единой модели программирования и данных (XML/XQuery)</a:t>
            </a:r>
          </a:p>
          <a:p>
            <a:pPr>
              <a:lnSpc>
                <a:spcPct val="80000"/>
              </a:lnSpc>
              <a:buFontTx/>
              <a:buChar char="•"/>
            </a:pPr>
            <a:r>
              <a:rPr lang="ru-RU" sz="2000" smtClean="0"/>
              <a:t>Для многих рабочих нагрузок обеспечивается предсказуемость расходов и производительности</a:t>
            </a:r>
          </a:p>
        </p:txBody>
      </p:sp>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5" name="Номер слайда 4"/>
          <p:cNvSpPr>
            <a:spLocks noGrp="1"/>
          </p:cNvSpPr>
          <p:nvPr>
            <p:ph type="sldNum" sz="quarter" idx="12"/>
          </p:nvPr>
        </p:nvSpPr>
        <p:spPr/>
        <p:txBody>
          <a:bodyPr/>
          <a:lstStyle/>
          <a:p>
            <a:pPr>
              <a:defRPr/>
            </a:pPr>
            <a:fld id="{6BC9609D-CF50-4468-A700-71C1358C5B87}" type="slidenum">
              <a:rPr lang="ru-RU" smtClean="0"/>
              <a:pPr>
                <a:defRPr/>
              </a:pPr>
              <a:t>83</a:t>
            </a:fld>
            <a:endParaRPr lang="ru-RU"/>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p:cNvSpPr>
          <p:nvPr>
            <p:ph type="title"/>
          </p:nvPr>
        </p:nvSpPr>
        <p:spPr/>
        <p:txBody>
          <a:bodyPr>
            <a:normAutofit fontScale="90000"/>
          </a:bodyPr>
          <a:lstStyle/>
          <a:p>
            <a:pPr algn="l"/>
            <a:r>
              <a:rPr lang="ru-RU" sz="3600" b="1" smtClean="0"/>
              <a:t>Рационализация согласованности (10)</a:t>
            </a:r>
          </a:p>
        </p:txBody>
      </p:sp>
      <p:sp>
        <p:nvSpPr>
          <p:cNvPr id="101379" name="Rectangle 3"/>
          <p:cNvSpPr>
            <a:spLocks noGrp="1"/>
          </p:cNvSpPr>
          <p:nvPr>
            <p:ph idx="1"/>
          </p:nvPr>
        </p:nvSpPr>
        <p:spPr/>
        <p:txBody>
          <a:bodyPr/>
          <a:lstStyle/>
          <a:p>
            <a:pPr>
              <a:lnSpc>
                <a:spcPct val="80000"/>
              </a:lnSpc>
              <a:buFontTx/>
              <a:buChar char="•"/>
            </a:pPr>
            <a:r>
              <a:rPr lang="ru-RU" sz="2200" smtClean="0"/>
              <a:t>Consistency Rationing in the Cloud: Pay only when it matters  </a:t>
            </a:r>
            <a:r>
              <a:rPr lang="ru-RU" sz="2200" smtClean="0">
                <a:hlinkClick r:id="rId2"/>
              </a:rPr>
              <a:t>http://citforum.ru/database/articles/kossmann_vldb_2009/</a:t>
            </a:r>
            <a:endParaRPr lang="ru-RU" sz="2200" smtClean="0"/>
          </a:p>
          <a:p>
            <a:pPr>
              <a:lnSpc>
                <a:spcPct val="80000"/>
              </a:lnSpc>
              <a:buFontTx/>
              <a:buChar char="•"/>
            </a:pPr>
            <a:r>
              <a:rPr lang="ru-RU" sz="2200" smtClean="0"/>
              <a:t>Основная идея исследования состоит в том, что не все данные требуется обрабатывать на одном и том же уровне согласованности </a:t>
            </a:r>
          </a:p>
          <a:p>
            <a:pPr>
              <a:lnSpc>
                <a:spcPct val="80000"/>
              </a:lnSpc>
              <a:buFontTx/>
              <a:buChar char="•"/>
            </a:pPr>
            <a:r>
              <a:rPr lang="ru-RU" sz="2200" smtClean="0"/>
              <a:t>Например, в онлайновом магазине данные о кредитных картах клиентов и состоянии их счетов должны поддерживаться на более высоком уровне согласованности, чем данные о предпочтениях покупателей</a:t>
            </a:r>
          </a:p>
          <a:p>
            <a:pPr>
              <a:lnSpc>
                <a:spcPct val="80000"/>
              </a:lnSpc>
              <a:buFontTx/>
              <a:buChar char="•"/>
            </a:pPr>
            <a:r>
              <a:rPr lang="ru-RU" sz="2200" smtClean="0"/>
              <a:t>Обеспечение дополнительных уровней согласованности значительно повышает стоимость выполнения операций</a:t>
            </a:r>
          </a:p>
          <a:p>
            <a:pPr>
              <a:lnSpc>
                <a:spcPct val="80000"/>
              </a:lnSpc>
              <a:buFontTx/>
              <a:buChar char="•"/>
            </a:pPr>
            <a:r>
              <a:rPr lang="ru-RU" sz="2200" smtClean="0"/>
              <a:t>С другой стороны, стоимость несогласованности данных также можно измерить, оценив относительное число операций, которые выполняются некорректно из-за отсутствия согласованности, и переведя эту оценку в денежные расходы  </a:t>
            </a:r>
          </a:p>
          <a:p>
            <a:pPr>
              <a:lnSpc>
                <a:spcPct val="80000"/>
              </a:lnSpc>
              <a:buFontTx/>
              <a:buChar char="•"/>
            </a:pPr>
            <a:endParaRPr lang="ru-RU" sz="2200" smtClean="0"/>
          </a:p>
        </p:txBody>
      </p:sp>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5" name="Номер слайда 4"/>
          <p:cNvSpPr>
            <a:spLocks noGrp="1"/>
          </p:cNvSpPr>
          <p:nvPr>
            <p:ph type="sldNum" sz="quarter" idx="12"/>
          </p:nvPr>
        </p:nvSpPr>
        <p:spPr/>
        <p:txBody>
          <a:bodyPr/>
          <a:lstStyle/>
          <a:p>
            <a:pPr>
              <a:defRPr/>
            </a:pPr>
            <a:fld id="{6BC9609D-CF50-4468-A700-71C1358C5B87}" type="slidenum">
              <a:rPr lang="ru-RU" smtClean="0"/>
              <a:pPr>
                <a:defRPr/>
              </a:pPr>
              <a:t>84</a:t>
            </a:fld>
            <a:endParaRPr lang="ru-RU"/>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p:cNvSpPr>
          <p:nvPr>
            <p:ph type="title"/>
          </p:nvPr>
        </p:nvSpPr>
        <p:spPr/>
        <p:txBody>
          <a:bodyPr>
            <a:normAutofit fontScale="90000"/>
          </a:bodyPr>
          <a:lstStyle/>
          <a:p>
            <a:pPr algn="l"/>
            <a:r>
              <a:rPr lang="ru-RU" sz="3600" b="1" smtClean="0"/>
              <a:t>Рационализация согласованности (11)</a:t>
            </a:r>
          </a:p>
        </p:txBody>
      </p:sp>
      <p:sp>
        <p:nvSpPr>
          <p:cNvPr id="102403" name="Rectangle 3"/>
          <p:cNvSpPr>
            <a:spLocks noGrp="1"/>
          </p:cNvSpPr>
          <p:nvPr>
            <p:ph idx="1"/>
          </p:nvPr>
        </p:nvSpPr>
        <p:spPr/>
        <p:txBody>
          <a:bodyPr/>
          <a:lstStyle/>
          <a:p>
            <a:pPr>
              <a:lnSpc>
                <a:spcPct val="80000"/>
              </a:lnSpc>
              <a:buFontTx/>
              <a:buChar char="•"/>
            </a:pPr>
            <a:r>
              <a:rPr lang="ru-RU" sz="2200" smtClean="0"/>
              <a:t>Нахождение баланса между стоимостью выполнения операций, согласованностью данных и их доступностью является нетривиальной задачей</a:t>
            </a:r>
          </a:p>
          <a:p>
            <a:pPr>
              <a:lnSpc>
                <a:spcPct val="80000"/>
              </a:lnSpc>
              <a:buFontTx/>
              <a:buChar char="•"/>
            </a:pPr>
            <a:r>
              <a:rPr lang="ru-RU" sz="2200" smtClean="0"/>
              <a:t>Этот баланс зависит от нескольких факторов, включая семантику приложений</a:t>
            </a:r>
          </a:p>
          <a:p>
            <a:pPr>
              <a:lnSpc>
                <a:spcPct val="80000"/>
              </a:lnSpc>
              <a:buFontTx/>
              <a:buChar char="•"/>
            </a:pPr>
            <a:r>
              <a:rPr lang="ru-RU" sz="2200" smtClean="0"/>
              <a:t>Предлагается использовать динамическую стратегию поддержки согласованности данных – снижать уровень требований к согласованности, когда это не приводит к слишком большим убыткам, и повышать их, если убытки могут оказаться слишком большими</a:t>
            </a:r>
          </a:p>
          <a:p>
            <a:pPr>
              <a:lnSpc>
                <a:spcPct val="80000"/>
              </a:lnSpc>
              <a:buFontTx/>
              <a:buChar char="•"/>
            </a:pPr>
            <a:r>
              <a:rPr lang="ru-RU" sz="2200" smtClean="0"/>
              <a:t>Этот подход называется </a:t>
            </a:r>
            <a:r>
              <a:rPr lang="ru-RU" sz="2200" i="1" smtClean="0"/>
              <a:t>рационализацией согласованности (consistency rationing)</a:t>
            </a:r>
            <a:r>
              <a:rPr lang="ru-RU" sz="2200" smtClean="0"/>
              <a:t> по аналогии с понятием </a:t>
            </a:r>
            <a:r>
              <a:rPr lang="ru-RU" sz="2200" i="1" smtClean="0"/>
              <a:t>рационализации управления запасами (inventory rationing)</a:t>
            </a:r>
            <a:r>
              <a:rPr lang="ru-RU" sz="2200" smtClean="0"/>
              <a:t>, когда запасы отслеживаются в разной точности в зависимости от их наличного объема</a:t>
            </a:r>
            <a:r>
              <a:rPr lang="ru-RU" sz="2000" smtClean="0"/>
              <a:t> </a:t>
            </a:r>
            <a:endParaRPr lang="ru-RU" sz="2200" smtClean="0"/>
          </a:p>
          <a:p>
            <a:pPr>
              <a:lnSpc>
                <a:spcPct val="80000"/>
              </a:lnSpc>
              <a:buFontTx/>
              <a:buChar char="•"/>
            </a:pPr>
            <a:endParaRPr lang="ru-RU" sz="2200" smtClean="0"/>
          </a:p>
        </p:txBody>
      </p:sp>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5" name="Номер слайда 4"/>
          <p:cNvSpPr>
            <a:spLocks noGrp="1"/>
          </p:cNvSpPr>
          <p:nvPr>
            <p:ph type="sldNum" sz="quarter" idx="12"/>
          </p:nvPr>
        </p:nvSpPr>
        <p:spPr/>
        <p:txBody>
          <a:bodyPr/>
          <a:lstStyle/>
          <a:p>
            <a:pPr>
              <a:defRPr/>
            </a:pPr>
            <a:fld id="{6BC9609D-CF50-4468-A700-71C1358C5B87}" type="slidenum">
              <a:rPr lang="ru-RU" smtClean="0"/>
              <a:pPr>
                <a:defRPr/>
              </a:pPr>
              <a:t>85</a:t>
            </a:fld>
            <a:endParaRPr lang="ru-RU"/>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p:cNvSpPr>
          <p:nvPr>
            <p:ph type="title"/>
          </p:nvPr>
        </p:nvSpPr>
        <p:spPr/>
        <p:txBody>
          <a:bodyPr>
            <a:normAutofit fontScale="90000"/>
          </a:bodyPr>
          <a:lstStyle/>
          <a:p>
            <a:pPr algn="l"/>
            <a:r>
              <a:rPr lang="ru-RU" sz="3600" b="1" smtClean="0"/>
              <a:t>Рационализация согласованности (12)</a:t>
            </a:r>
          </a:p>
        </p:txBody>
      </p:sp>
      <p:sp>
        <p:nvSpPr>
          <p:cNvPr id="103427" name="Rectangle 3"/>
          <p:cNvSpPr>
            <a:spLocks noGrp="1"/>
          </p:cNvSpPr>
          <p:nvPr>
            <p:ph idx="1"/>
          </p:nvPr>
        </p:nvSpPr>
        <p:spPr/>
        <p:txBody>
          <a:bodyPr/>
          <a:lstStyle/>
          <a:p>
            <a:pPr>
              <a:lnSpc>
                <a:spcPct val="80000"/>
              </a:lnSpc>
              <a:buFontTx/>
              <a:buChar char="•"/>
            </a:pPr>
            <a:r>
              <a:rPr lang="ru-RU" sz="2200" smtClean="0"/>
              <a:t>Все управляемые данные разделяются на три категории A, B и C, и для каждой категории применяются свои методы обработки в зависимости от обеспечиваемого уровня согласованности</a:t>
            </a:r>
          </a:p>
          <a:p>
            <a:pPr>
              <a:lnSpc>
                <a:spcPct val="80000"/>
              </a:lnSpc>
              <a:buFontTx/>
              <a:buChar char="•"/>
            </a:pPr>
            <a:r>
              <a:rPr lang="ru-RU" sz="2200" smtClean="0"/>
              <a:t>К </a:t>
            </a:r>
            <a:r>
              <a:rPr lang="ru-RU" sz="2200" i="1" smtClean="0"/>
              <a:t>категории A</a:t>
            </a:r>
            <a:r>
              <a:rPr lang="ru-RU" sz="2200" smtClean="0"/>
              <a:t> относятся данные, нарушение согласованности которых привело бы к крупным убыткам</a:t>
            </a:r>
          </a:p>
          <a:p>
            <a:pPr>
              <a:lnSpc>
                <a:spcPct val="80000"/>
              </a:lnSpc>
              <a:buFontTx/>
              <a:buChar char="•"/>
            </a:pPr>
            <a:r>
              <a:rPr lang="ru-RU" sz="2200" smtClean="0"/>
              <a:t>Несогласованность данных </a:t>
            </a:r>
            <a:r>
              <a:rPr lang="ru-RU" sz="2200" i="1" smtClean="0"/>
              <a:t>категории C</a:t>
            </a:r>
            <a:r>
              <a:rPr lang="ru-RU" sz="2200" smtClean="0"/>
              <a:t> является приемлемой (несогласованность либо вызывает лишь небольшие убытки, либо в действительности не возникает)</a:t>
            </a:r>
          </a:p>
          <a:p>
            <a:pPr>
              <a:lnSpc>
                <a:spcPct val="80000"/>
              </a:lnSpc>
              <a:buFontTx/>
              <a:buChar char="•"/>
            </a:pPr>
            <a:r>
              <a:rPr lang="ru-RU" sz="2200" smtClean="0"/>
              <a:t>Наконец, </a:t>
            </a:r>
            <a:r>
              <a:rPr lang="ru-RU" sz="2200" i="1" smtClean="0"/>
              <a:t>категория B</a:t>
            </a:r>
            <a:r>
              <a:rPr lang="ru-RU" sz="2200" smtClean="0"/>
              <a:t> включает данные, требования к согласованности которых изменяются во времени</a:t>
            </a:r>
          </a:p>
          <a:p>
            <a:pPr>
              <a:lnSpc>
                <a:spcPct val="80000"/>
              </a:lnSpc>
              <a:buFontTx/>
              <a:buChar char="•"/>
            </a:pPr>
            <a:r>
              <a:rPr lang="ru-RU" sz="2200" smtClean="0"/>
              <a:t>Для данных категории B можно добиться оптимального соотношения расходов на выполнение операций и обеспечиваемого уровня согласованности </a:t>
            </a:r>
          </a:p>
        </p:txBody>
      </p:sp>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5" name="Номер слайда 4"/>
          <p:cNvSpPr>
            <a:spLocks noGrp="1"/>
          </p:cNvSpPr>
          <p:nvPr>
            <p:ph type="sldNum" sz="quarter" idx="12"/>
          </p:nvPr>
        </p:nvSpPr>
        <p:spPr/>
        <p:txBody>
          <a:bodyPr/>
          <a:lstStyle/>
          <a:p>
            <a:pPr>
              <a:defRPr/>
            </a:pPr>
            <a:fld id="{6BC9609D-CF50-4468-A700-71C1358C5B87}" type="slidenum">
              <a:rPr lang="ru-RU" smtClean="0"/>
              <a:pPr>
                <a:defRPr/>
              </a:pPr>
              <a:t>86</a:t>
            </a:fld>
            <a:endParaRPr lang="ru-RU"/>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p:cNvSpPr>
          <p:nvPr>
            <p:ph type="title"/>
          </p:nvPr>
        </p:nvSpPr>
        <p:spPr/>
        <p:txBody>
          <a:bodyPr>
            <a:normAutofit fontScale="90000"/>
          </a:bodyPr>
          <a:lstStyle/>
          <a:p>
            <a:pPr algn="l"/>
            <a:r>
              <a:rPr lang="ru-RU" sz="3600" b="1" smtClean="0"/>
              <a:t>Рационализация согласованности (13)</a:t>
            </a:r>
          </a:p>
        </p:txBody>
      </p:sp>
      <p:sp>
        <p:nvSpPr>
          <p:cNvPr id="104451" name="Rectangle 3"/>
          <p:cNvSpPr>
            <a:spLocks noGrp="1"/>
          </p:cNvSpPr>
          <p:nvPr>
            <p:ph idx="1"/>
          </p:nvPr>
        </p:nvSpPr>
        <p:spPr/>
        <p:txBody>
          <a:bodyPr/>
          <a:lstStyle/>
          <a:p>
            <a:pPr>
              <a:lnSpc>
                <a:spcPct val="80000"/>
              </a:lnSpc>
              <a:buFontTx/>
              <a:buChar char="•"/>
            </a:pPr>
            <a:r>
              <a:rPr lang="ru-RU" sz="2000" smtClean="0"/>
              <a:t>Гарантии согласованности в обеспечиваются для данных, а не для транзакций</a:t>
            </a:r>
          </a:p>
          <a:p>
            <a:pPr>
              <a:lnSpc>
                <a:spcPct val="80000"/>
              </a:lnSpc>
              <a:buFontTx/>
              <a:buChar char="•"/>
            </a:pPr>
            <a:r>
              <a:rPr lang="ru-RU" sz="2000" smtClean="0"/>
              <a:t>В результате ослабляются только свойства изоляции и согласованности ACID-транзакций, а атомарность и долговечность обеспечиваются в полном объеме</a:t>
            </a:r>
          </a:p>
          <a:p>
            <a:pPr>
              <a:lnSpc>
                <a:spcPct val="80000"/>
              </a:lnSpc>
              <a:buFontTx/>
              <a:buChar char="•"/>
            </a:pPr>
            <a:r>
              <a:rPr lang="ru-RU" sz="2000" smtClean="0"/>
              <a:t>Для данных возможны два уровня согласованности – </a:t>
            </a:r>
            <a:r>
              <a:rPr lang="ru-RU" sz="2000" i="1" smtClean="0"/>
              <a:t>сессионная согласованность (session consistency)</a:t>
            </a:r>
            <a:r>
              <a:rPr lang="ru-RU" sz="2000" smtClean="0"/>
              <a:t> и </a:t>
            </a:r>
            <a:r>
              <a:rPr lang="ru-RU" sz="2000" i="1" smtClean="0"/>
              <a:t>сериализуемость (serializability)</a:t>
            </a:r>
            <a:r>
              <a:rPr lang="ru-RU" sz="2000" smtClean="0"/>
              <a:t> </a:t>
            </a:r>
          </a:p>
          <a:p>
            <a:pPr>
              <a:lnSpc>
                <a:spcPct val="80000"/>
              </a:lnSpc>
              <a:buFontTx/>
              <a:buChar char="•"/>
            </a:pPr>
            <a:r>
              <a:rPr lang="ru-RU" sz="2000" smtClean="0"/>
              <a:t>Сессионная согласованность данных подразумевает, что клиенты подключаются к системе в контексте </a:t>
            </a:r>
            <a:r>
              <a:rPr lang="ru-RU" sz="2000" i="1" smtClean="0"/>
              <a:t>сессий</a:t>
            </a:r>
            <a:r>
              <a:rPr lang="ru-RU" sz="2000" smtClean="0"/>
              <a:t> </a:t>
            </a:r>
          </a:p>
          <a:p>
            <a:pPr>
              <a:lnSpc>
                <a:spcPct val="80000"/>
              </a:lnSpc>
              <a:buFontTx/>
              <a:buChar char="•"/>
            </a:pPr>
            <a:r>
              <a:rPr lang="ru-RU" sz="2000" smtClean="0"/>
              <a:t>Во время сессии система гарантирует </a:t>
            </a:r>
            <a:r>
              <a:rPr lang="ru-RU" sz="2000" i="1" smtClean="0"/>
              <a:t>монотонность по чтению собственных записей</a:t>
            </a:r>
            <a:r>
              <a:rPr lang="ru-RU" sz="2000" smtClean="0"/>
              <a:t> </a:t>
            </a:r>
          </a:p>
          <a:p>
            <a:pPr lvl="1">
              <a:lnSpc>
                <a:spcPct val="80000"/>
              </a:lnSpc>
              <a:buFont typeface="Calibri" pitchFamily="34" charset="0"/>
              <a:buChar char="–"/>
            </a:pPr>
            <a:r>
              <a:rPr lang="ru-RU" sz="1800" i="1" smtClean="0"/>
              <a:t>результат записи процесса в элемент данных </a:t>
            </a:r>
            <a:r>
              <a:rPr lang="ru-RU" sz="1800" smtClean="0"/>
              <a:t>x</a:t>
            </a:r>
            <a:r>
              <a:rPr lang="ru-RU" sz="1800" i="1" smtClean="0"/>
              <a:t> всегда виден последующим операциям чтения </a:t>
            </a:r>
            <a:r>
              <a:rPr lang="ru-RU" sz="1800" smtClean="0"/>
              <a:t>x</a:t>
            </a:r>
            <a:r>
              <a:rPr lang="ru-RU" sz="1800" i="1" smtClean="0"/>
              <a:t> того же процесса</a:t>
            </a:r>
            <a:r>
              <a:rPr lang="ru-RU" sz="1800" smtClean="0"/>
              <a:t> </a:t>
            </a:r>
          </a:p>
          <a:p>
            <a:pPr>
              <a:lnSpc>
                <a:spcPct val="80000"/>
              </a:lnSpc>
              <a:buFontTx/>
              <a:buChar char="•"/>
            </a:pPr>
            <a:r>
              <a:rPr lang="ru-RU" sz="2000" smtClean="0"/>
              <a:t>За границы сессии гарантии монотонности не распространяются </a:t>
            </a:r>
          </a:p>
        </p:txBody>
      </p:sp>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5" name="Номер слайда 4"/>
          <p:cNvSpPr>
            <a:spLocks noGrp="1"/>
          </p:cNvSpPr>
          <p:nvPr>
            <p:ph type="sldNum" sz="quarter" idx="12"/>
          </p:nvPr>
        </p:nvSpPr>
        <p:spPr/>
        <p:txBody>
          <a:bodyPr/>
          <a:lstStyle/>
          <a:p>
            <a:pPr>
              <a:defRPr/>
            </a:pPr>
            <a:fld id="{6BC9609D-CF50-4468-A700-71C1358C5B87}" type="slidenum">
              <a:rPr lang="ru-RU" smtClean="0"/>
              <a:pPr>
                <a:defRPr/>
              </a:pPr>
              <a:t>87</a:t>
            </a:fld>
            <a:endParaRPr lang="ru-RU"/>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p:cNvSpPr>
          <p:nvPr>
            <p:ph type="title"/>
          </p:nvPr>
        </p:nvSpPr>
        <p:spPr/>
        <p:txBody>
          <a:bodyPr>
            <a:normAutofit fontScale="90000"/>
          </a:bodyPr>
          <a:lstStyle/>
          <a:p>
            <a:pPr algn="l"/>
            <a:r>
              <a:rPr lang="ru-RU" sz="3600" b="1" smtClean="0"/>
              <a:t>Рационализация согласованности (14)</a:t>
            </a:r>
          </a:p>
        </p:txBody>
      </p:sp>
      <p:sp>
        <p:nvSpPr>
          <p:cNvPr id="105475" name="Rectangle 3"/>
          <p:cNvSpPr>
            <a:spLocks noGrp="1"/>
          </p:cNvSpPr>
          <p:nvPr>
            <p:ph idx="1"/>
          </p:nvPr>
        </p:nvSpPr>
        <p:spPr/>
        <p:txBody>
          <a:bodyPr/>
          <a:lstStyle/>
          <a:p>
            <a:pPr>
              <a:lnSpc>
                <a:spcPct val="80000"/>
              </a:lnSpc>
              <a:buFontTx/>
              <a:buChar char="•"/>
            </a:pPr>
            <a:r>
              <a:rPr lang="ru-RU" sz="2400" smtClean="0"/>
              <a:t>Для данных категории A обеспечивается сериализуемость в традиционном транзакционном смысле</a:t>
            </a:r>
          </a:p>
          <a:p>
            <a:pPr>
              <a:lnSpc>
                <a:spcPct val="80000"/>
              </a:lnSpc>
              <a:buFontTx/>
              <a:buChar char="•"/>
            </a:pPr>
            <a:r>
              <a:rPr lang="ru-RU" sz="2400" smtClean="0"/>
              <a:t>Все транзакции, модифицирующие данные категории A, изолируются и оставляют данные согласованными </a:t>
            </a:r>
          </a:p>
          <a:p>
            <a:pPr lvl="1">
              <a:lnSpc>
                <a:spcPct val="80000"/>
              </a:lnSpc>
              <a:buFont typeface="Calibri" pitchFamily="34" charset="0"/>
              <a:buChar char="–"/>
            </a:pPr>
            <a:r>
              <a:rPr lang="ru-RU" sz="2000" smtClean="0"/>
              <a:t>здесь имеются в виду и согласованность в смысле ACID, и </a:t>
            </a:r>
            <a:r>
              <a:rPr lang="ru-RU" sz="2000" i="1" smtClean="0"/>
              <a:t>строгая согласованность</a:t>
            </a:r>
            <a:r>
              <a:rPr lang="ru-RU" sz="2000" smtClean="0"/>
              <a:t> в смысле распределенных систем</a:t>
            </a:r>
          </a:p>
          <a:p>
            <a:pPr>
              <a:lnSpc>
                <a:spcPct val="80000"/>
              </a:lnSpc>
              <a:buFontTx/>
              <a:buChar char="•"/>
            </a:pPr>
            <a:r>
              <a:rPr lang="ru-RU" sz="2400" smtClean="0"/>
              <a:t>Для поддержки сериализуемости требуются значительные накладные расходы, и данные следует относить к категории A, только если их согласованность и актуальность являются обязательными</a:t>
            </a:r>
          </a:p>
          <a:p>
            <a:pPr>
              <a:lnSpc>
                <a:spcPct val="80000"/>
              </a:lnSpc>
              <a:buFontTx/>
              <a:buChar char="•"/>
            </a:pPr>
            <a:r>
              <a:rPr lang="ru-RU" sz="2400" smtClean="0"/>
              <a:t>Для поддержки сериализуемости используется двухфазный протокол синхронизационных блокировок </a:t>
            </a:r>
          </a:p>
        </p:txBody>
      </p:sp>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5" name="Номер слайда 4"/>
          <p:cNvSpPr>
            <a:spLocks noGrp="1"/>
          </p:cNvSpPr>
          <p:nvPr>
            <p:ph type="sldNum" sz="quarter" idx="12"/>
          </p:nvPr>
        </p:nvSpPr>
        <p:spPr/>
        <p:txBody>
          <a:bodyPr/>
          <a:lstStyle/>
          <a:p>
            <a:pPr>
              <a:defRPr/>
            </a:pPr>
            <a:fld id="{6BC9609D-CF50-4468-A700-71C1358C5B87}" type="slidenum">
              <a:rPr lang="ru-RU" smtClean="0"/>
              <a:pPr>
                <a:defRPr/>
              </a:pPr>
              <a:t>88</a:t>
            </a:fld>
            <a:endParaRPr lang="ru-RU"/>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p:cNvSpPr>
          <p:nvPr>
            <p:ph type="title"/>
          </p:nvPr>
        </p:nvSpPr>
        <p:spPr/>
        <p:txBody>
          <a:bodyPr>
            <a:normAutofit fontScale="90000"/>
          </a:bodyPr>
          <a:lstStyle/>
          <a:p>
            <a:pPr algn="l"/>
            <a:r>
              <a:rPr lang="ru-RU" sz="3600" b="1" smtClean="0"/>
              <a:t>Рационализация согласованности (15)</a:t>
            </a:r>
          </a:p>
        </p:txBody>
      </p:sp>
      <p:sp>
        <p:nvSpPr>
          <p:cNvPr id="106499" name="Rectangle 3"/>
          <p:cNvSpPr>
            <a:spLocks noGrp="1"/>
          </p:cNvSpPr>
          <p:nvPr>
            <p:ph idx="1"/>
          </p:nvPr>
        </p:nvSpPr>
        <p:spPr/>
        <p:txBody>
          <a:bodyPr/>
          <a:lstStyle/>
          <a:p>
            <a:pPr>
              <a:lnSpc>
                <a:spcPct val="80000"/>
              </a:lnSpc>
              <a:buFontTx/>
              <a:buChar char="•"/>
            </a:pPr>
            <a:r>
              <a:rPr lang="ru-RU" sz="2200" smtClean="0"/>
              <a:t>Для данных категории B во время работы системы на основе разработанных авторами политик производится переключение между режимами сессионной согласованности и сериализуемости</a:t>
            </a:r>
          </a:p>
          <a:p>
            <a:pPr>
              <a:lnSpc>
                <a:spcPct val="80000"/>
              </a:lnSpc>
              <a:buFontTx/>
              <a:buChar char="•"/>
            </a:pPr>
            <a:r>
              <a:rPr lang="ru-RU" sz="2200" smtClean="0"/>
              <a:t>Если одна транзакция работает с некоторой записью в режиме сериализуемости, а другая обновляет ее в режиме сессионной согласованности, то обеспечивается сессионная согласованность </a:t>
            </a:r>
          </a:p>
          <a:p>
            <a:pPr>
              <a:lnSpc>
                <a:spcPct val="80000"/>
              </a:lnSpc>
              <a:buFontTx/>
              <a:buChar char="•"/>
            </a:pPr>
            <a:r>
              <a:rPr lang="ru-RU" sz="2200" smtClean="0"/>
              <a:t>Если в одной транзакции одновременно обрабатываются данные категорий A и C, то при выполнении операции чтения данных категории A эта транзакция всегда получает их последнее согласованное состояние и оставляет их согласованными после своей фиксации</a:t>
            </a:r>
          </a:p>
          <a:p>
            <a:pPr>
              <a:lnSpc>
                <a:spcPct val="80000"/>
              </a:lnSpc>
              <a:buFontTx/>
              <a:buChar char="•"/>
            </a:pPr>
            <a:r>
              <a:rPr lang="ru-RU" sz="2200" smtClean="0"/>
              <a:t>При чтении данных категории C транзакция может получить их в несогласованном и/или устаревшем состоянии </a:t>
            </a:r>
          </a:p>
        </p:txBody>
      </p:sp>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5" name="Номер слайда 4"/>
          <p:cNvSpPr>
            <a:spLocks noGrp="1"/>
          </p:cNvSpPr>
          <p:nvPr>
            <p:ph type="sldNum" sz="quarter" idx="12"/>
          </p:nvPr>
        </p:nvSpPr>
        <p:spPr/>
        <p:txBody>
          <a:bodyPr/>
          <a:lstStyle/>
          <a:p>
            <a:pPr>
              <a:defRPr/>
            </a:pPr>
            <a:fld id="{6BC9609D-CF50-4468-A700-71C1358C5B87}" type="slidenum">
              <a:rPr lang="ru-RU" smtClean="0"/>
              <a:pPr>
                <a:defRPr/>
              </a:pPr>
              <a:t>89</a:t>
            </a:fld>
            <a:endParaRPr lang="ru-RU"/>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p:cNvSpPr>
          <p:nvPr>
            <p:ph type="title"/>
          </p:nvPr>
        </p:nvSpPr>
        <p:spPr/>
        <p:txBody>
          <a:bodyPr>
            <a:normAutofit fontScale="90000"/>
          </a:bodyPr>
          <a:lstStyle/>
          <a:p>
            <a:pPr algn="l"/>
            <a:r>
              <a:rPr lang="ru-RU" sz="3600" b="1" smtClean="0"/>
              <a:t>Рационализация согласованности (16)</a:t>
            </a:r>
          </a:p>
        </p:txBody>
      </p:sp>
      <p:sp>
        <p:nvSpPr>
          <p:cNvPr id="107523" name="Rectangle 3"/>
          <p:cNvSpPr>
            <a:spLocks noGrp="1"/>
          </p:cNvSpPr>
          <p:nvPr>
            <p:ph idx="1"/>
          </p:nvPr>
        </p:nvSpPr>
        <p:spPr/>
        <p:txBody>
          <a:bodyPr/>
          <a:lstStyle/>
          <a:p>
            <a:pPr>
              <a:lnSpc>
                <a:spcPct val="80000"/>
              </a:lnSpc>
              <a:buFontTx/>
              <a:buChar char="•"/>
            </a:pPr>
            <a:r>
              <a:rPr lang="ru-RU" sz="2800" smtClean="0"/>
              <a:t>Разработчики </a:t>
            </a:r>
            <a:r>
              <a:rPr lang="en-US" sz="2800" smtClean="0"/>
              <a:t>Sausalito</a:t>
            </a:r>
            <a:r>
              <a:rPr lang="ru-RU" sz="2800" smtClean="0"/>
              <a:t> вполне смогли справиться с поддержкой ACID-транзакций и </a:t>
            </a:r>
            <a:endParaRPr lang="en-US" sz="2800" smtClean="0"/>
          </a:p>
          <a:p>
            <a:pPr lvl="1">
              <a:lnSpc>
                <a:spcPct val="80000"/>
              </a:lnSpc>
              <a:buFontTx/>
              <a:buChar char="•"/>
            </a:pPr>
            <a:r>
              <a:rPr lang="ru-RU" sz="2400" smtClean="0"/>
              <a:t>ослабляют требования к согласованности совсем не на основе ограничений, которые ставит теорема CAP, </a:t>
            </a:r>
            <a:endParaRPr lang="en-US" sz="2400" smtClean="0"/>
          </a:p>
          <a:p>
            <a:pPr lvl="1">
              <a:lnSpc>
                <a:spcPct val="80000"/>
              </a:lnSpc>
              <a:buFontTx/>
              <a:buChar char="•"/>
            </a:pPr>
            <a:r>
              <a:rPr lang="ru-RU" sz="2400" smtClean="0"/>
              <a:t>а с целью вполне разумной оптимизации стоимости службы управления данными </a:t>
            </a:r>
          </a:p>
        </p:txBody>
      </p:sp>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5" name="Номер слайда 4"/>
          <p:cNvSpPr>
            <a:spLocks noGrp="1"/>
          </p:cNvSpPr>
          <p:nvPr>
            <p:ph type="sldNum" sz="quarter" idx="12"/>
          </p:nvPr>
        </p:nvSpPr>
        <p:spPr/>
        <p:txBody>
          <a:bodyPr/>
          <a:lstStyle/>
          <a:p>
            <a:pPr>
              <a:defRPr/>
            </a:pPr>
            <a:fld id="{6BC9609D-CF50-4468-A700-71C1358C5B87}" type="slidenum">
              <a:rPr lang="ru-RU" smtClean="0"/>
              <a:pPr>
                <a:defRPr/>
              </a:pPr>
              <a:t>90</a:t>
            </a:fld>
            <a:endParaRPr lang="ru-RU"/>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p:cNvSpPr>
          <p:nvPr>
            <p:ph type="title"/>
          </p:nvPr>
        </p:nvSpPr>
        <p:spPr/>
        <p:txBody>
          <a:bodyPr/>
          <a:lstStyle/>
          <a:p>
            <a:r>
              <a:rPr lang="ru-RU" sz="4000" b="1" smtClean="0"/>
              <a:t>Заключение (1)</a:t>
            </a:r>
            <a:endParaRPr lang="ru-RU" sz="3600" b="1" smtClean="0"/>
          </a:p>
        </p:txBody>
      </p:sp>
      <p:sp>
        <p:nvSpPr>
          <p:cNvPr id="108547" name="Rectangle 3"/>
          <p:cNvSpPr>
            <a:spLocks noGrp="1"/>
          </p:cNvSpPr>
          <p:nvPr>
            <p:ph idx="1"/>
          </p:nvPr>
        </p:nvSpPr>
        <p:spPr/>
        <p:txBody>
          <a:bodyPr/>
          <a:lstStyle/>
          <a:p>
            <a:pPr>
              <a:lnSpc>
                <a:spcPct val="80000"/>
              </a:lnSpc>
              <a:buFontTx/>
              <a:buChar char="•"/>
            </a:pPr>
            <a:r>
              <a:rPr lang="ru-RU" sz="2400" smtClean="0"/>
              <a:t>Теорема CAP Эрика Брювера не имеет никакого отношения к возможности или невозможности поддержки ACID-транзакций в горизонтально масштабируемых кластерных системах</a:t>
            </a:r>
          </a:p>
          <a:p>
            <a:pPr>
              <a:lnSpc>
                <a:spcPct val="80000"/>
              </a:lnSpc>
              <a:buFontTx/>
              <a:buChar char="•"/>
            </a:pPr>
            <a:r>
              <a:rPr lang="ru-RU" sz="2400" smtClean="0"/>
              <a:t>Проект H-Store показывает, что в параллельной архитектуре shared-nothing основную проблему представляют распределенные транзакции, накладные расходы на фиксацию которых могут заметно снижать пропускную способность системы</a:t>
            </a:r>
          </a:p>
          <a:p>
            <a:pPr>
              <a:lnSpc>
                <a:spcPct val="80000"/>
              </a:lnSpc>
              <a:buFontTx/>
              <a:buChar char="•"/>
            </a:pPr>
            <a:r>
              <a:rPr lang="ru-RU" sz="2400" smtClean="0"/>
              <a:t>Однако полученные результаты показывают, что для ряда важных типов рабочей нагрузки этих расходов можно избежать</a:t>
            </a:r>
          </a:p>
        </p:txBody>
      </p:sp>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5" name="Номер слайда 4"/>
          <p:cNvSpPr>
            <a:spLocks noGrp="1"/>
          </p:cNvSpPr>
          <p:nvPr>
            <p:ph type="sldNum" sz="quarter" idx="12"/>
          </p:nvPr>
        </p:nvSpPr>
        <p:spPr/>
        <p:txBody>
          <a:bodyPr/>
          <a:lstStyle/>
          <a:p>
            <a:pPr>
              <a:defRPr/>
            </a:pPr>
            <a:fld id="{6BC9609D-CF50-4468-A700-71C1358C5B87}" type="slidenum">
              <a:rPr lang="ru-RU" smtClean="0"/>
              <a:pPr>
                <a:defRPr/>
              </a:pPr>
              <a:t>91</a:t>
            </a:fld>
            <a:endParaRPr lang="ru-RU"/>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p:cNvSpPr>
          <p:nvPr>
            <p:ph type="title"/>
          </p:nvPr>
        </p:nvSpPr>
        <p:spPr/>
        <p:txBody>
          <a:bodyPr/>
          <a:lstStyle/>
          <a:p>
            <a:r>
              <a:rPr lang="ru-RU" sz="4000" b="1" smtClean="0"/>
              <a:t>Заключение (2)</a:t>
            </a:r>
            <a:endParaRPr lang="ru-RU" sz="3600" b="1" smtClean="0"/>
          </a:p>
        </p:txBody>
      </p:sp>
      <p:sp>
        <p:nvSpPr>
          <p:cNvPr id="109571" name="Rectangle 3"/>
          <p:cNvSpPr>
            <a:spLocks noGrp="1"/>
          </p:cNvSpPr>
          <p:nvPr>
            <p:ph idx="1"/>
          </p:nvPr>
        </p:nvSpPr>
        <p:spPr/>
        <p:txBody>
          <a:bodyPr/>
          <a:lstStyle/>
          <a:p>
            <a:pPr>
              <a:lnSpc>
                <a:spcPct val="80000"/>
              </a:lnSpc>
              <a:buFontTx/>
              <a:buChar char="•"/>
            </a:pPr>
            <a:r>
              <a:rPr lang="ru-RU" sz="2800" smtClean="0"/>
              <a:t>Другую проблему транзакционных параллельных систем без совместно используемых ресурсов составляет потребность в массовой физической пересылке данных при балансировке нагрузки</a:t>
            </a:r>
          </a:p>
          <a:p>
            <a:pPr>
              <a:lnSpc>
                <a:spcPct val="80000"/>
              </a:lnSpc>
              <a:buFontTx/>
              <a:buChar char="•"/>
            </a:pPr>
            <a:r>
              <a:rPr lang="ru-RU" sz="2800" smtClean="0"/>
              <a:t>И здесь может несколько помочь подход проекта DORA, в котором вместо физического разделения данных в многоядерном компьютере используется их логическое разделение за счет наличия общей памяти </a:t>
            </a:r>
          </a:p>
        </p:txBody>
      </p:sp>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5" name="Номер слайда 4"/>
          <p:cNvSpPr>
            <a:spLocks noGrp="1"/>
          </p:cNvSpPr>
          <p:nvPr>
            <p:ph type="sldNum" sz="quarter" idx="12"/>
          </p:nvPr>
        </p:nvSpPr>
        <p:spPr/>
        <p:txBody>
          <a:bodyPr/>
          <a:lstStyle/>
          <a:p>
            <a:pPr>
              <a:defRPr/>
            </a:pPr>
            <a:fld id="{6BC9609D-CF50-4468-A700-71C1358C5B87}" type="slidenum">
              <a:rPr lang="ru-RU" smtClean="0"/>
              <a:pPr>
                <a:defRPr/>
              </a:pPr>
              <a:t>92</a:t>
            </a:fld>
            <a:endParaRPr lang="ru-RU"/>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p:cNvSpPr>
          <p:nvPr>
            <p:ph type="title"/>
          </p:nvPr>
        </p:nvSpPr>
        <p:spPr/>
        <p:txBody>
          <a:bodyPr/>
          <a:lstStyle/>
          <a:p>
            <a:r>
              <a:rPr lang="ru-RU" sz="4000" b="1" smtClean="0"/>
              <a:t>Заключение (3)</a:t>
            </a:r>
            <a:endParaRPr lang="ru-RU" sz="3600" b="1" smtClean="0"/>
          </a:p>
        </p:txBody>
      </p:sp>
      <p:sp>
        <p:nvSpPr>
          <p:cNvPr id="110595" name="Rectangle 3"/>
          <p:cNvSpPr>
            <a:spLocks noGrp="1"/>
          </p:cNvSpPr>
          <p:nvPr>
            <p:ph idx="1"/>
          </p:nvPr>
        </p:nvSpPr>
        <p:spPr/>
        <p:txBody>
          <a:bodyPr/>
          <a:lstStyle/>
          <a:p>
            <a:pPr>
              <a:lnSpc>
                <a:spcPct val="80000"/>
              </a:lnSpc>
              <a:buFontTx/>
              <a:buChar char="•"/>
            </a:pPr>
            <a:r>
              <a:rPr lang="ru-RU" sz="2800" smtClean="0"/>
              <a:t>Наконец, подход Sausalito показывает, что </a:t>
            </a:r>
          </a:p>
          <a:p>
            <a:pPr lvl="1">
              <a:lnSpc>
                <a:spcPct val="80000"/>
              </a:lnSpc>
              <a:buFontTx/>
              <a:buChar char="•"/>
            </a:pPr>
            <a:r>
              <a:rPr lang="ru-RU" sz="2400" smtClean="0"/>
              <a:t>при отказе от основных принципов разработки СУБД – контроля над данными и передачи запросов – в угоду более точному следованию архитектуре SOA расходы на поддержку ACID-транзакций существенно возрастают</a:t>
            </a:r>
          </a:p>
          <a:p>
            <a:pPr lvl="1">
              <a:lnSpc>
                <a:spcPct val="80000"/>
              </a:lnSpc>
              <a:buFontTx/>
              <a:buChar char="•"/>
            </a:pPr>
            <a:r>
              <a:rPr lang="ru-RU" sz="2400" smtClean="0"/>
              <a:t>эта поддержка по-прежнему возможна, и разумна оптимизация системы управления данными, позволяющая снизить расходы на управление транзакциями, если приложениям не требуется качественная согласованность данных</a:t>
            </a:r>
          </a:p>
        </p:txBody>
      </p:sp>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5" name="Номер слайда 4"/>
          <p:cNvSpPr>
            <a:spLocks noGrp="1"/>
          </p:cNvSpPr>
          <p:nvPr>
            <p:ph type="sldNum" sz="quarter" idx="12"/>
          </p:nvPr>
        </p:nvSpPr>
        <p:spPr/>
        <p:txBody>
          <a:bodyPr/>
          <a:lstStyle/>
          <a:p>
            <a:pPr>
              <a:defRPr/>
            </a:pPr>
            <a:fld id="{6BC9609D-CF50-4468-A700-71C1358C5B87}" type="slidenum">
              <a:rPr lang="ru-RU" smtClean="0"/>
              <a:pPr>
                <a:defRPr/>
              </a:pPr>
              <a:t>93</a:t>
            </a:fld>
            <a:endParaRPr lang="ru-RU"/>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p:cNvSpPr>
          <p:nvPr>
            <p:ph type="title"/>
          </p:nvPr>
        </p:nvSpPr>
        <p:spPr/>
        <p:txBody>
          <a:bodyPr/>
          <a:lstStyle/>
          <a:p>
            <a:r>
              <a:rPr lang="ru-RU" sz="4000" b="1" smtClean="0"/>
              <a:t>Заключение (4)</a:t>
            </a:r>
            <a:endParaRPr lang="ru-RU" sz="3600" b="1" smtClean="0"/>
          </a:p>
        </p:txBody>
      </p:sp>
      <p:sp>
        <p:nvSpPr>
          <p:cNvPr id="111619" name="Rectangle 3"/>
          <p:cNvSpPr>
            <a:spLocks noGrp="1"/>
          </p:cNvSpPr>
          <p:nvPr>
            <p:ph idx="1"/>
          </p:nvPr>
        </p:nvSpPr>
        <p:spPr/>
        <p:txBody>
          <a:bodyPr/>
          <a:lstStyle/>
          <a:p>
            <a:pPr>
              <a:lnSpc>
                <a:spcPct val="80000"/>
              </a:lnSpc>
              <a:buFontTx/>
              <a:buChar char="•"/>
            </a:pPr>
            <a:r>
              <a:rPr lang="ru-RU" smtClean="0"/>
              <a:t>Исследования и разработки массивно-параллельных транзакционных СУБД в ближайшие годы будут активно продолжаться, и нам предстоит еще увидеть и услышать много интересного</a:t>
            </a:r>
          </a:p>
          <a:p>
            <a:pPr>
              <a:lnSpc>
                <a:spcPct val="80000"/>
              </a:lnSpc>
              <a:buFontTx/>
              <a:buChar char="•"/>
            </a:pPr>
            <a:r>
              <a:rPr lang="ru-RU" smtClean="0"/>
              <a:t>Полный текст статьи: </a:t>
            </a:r>
            <a:br>
              <a:rPr lang="ru-RU" smtClean="0"/>
            </a:br>
            <a:r>
              <a:rPr lang="ru-RU" b="1" smtClean="0"/>
              <a:t>Транзакционные параллельные СУБД: новая волна </a:t>
            </a:r>
            <a:r>
              <a:rPr lang="ru-RU" sz="2400" b="1" smtClean="0">
                <a:hlinkClick r:id="rId2"/>
              </a:rPr>
              <a:t>http://citforum.ru/database/articles/kuz_oltp_2010/</a:t>
            </a:r>
            <a:r>
              <a:rPr lang="ru-RU" sz="2400" b="1" smtClean="0"/>
              <a:t> </a:t>
            </a:r>
          </a:p>
        </p:txBody>
      </p:sp>
      <p:sp>
        <p:nvSpPr>
          <p:cNvPr id="4"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sp>
        <p:nvSpPr>
          <p:cNvPr id="5" name="Номер слайда 4"/>
          <p:cNvSpPr>
            <a:spLocks noGrp="1"/>
          </p:cNvSpPr>
          <p:nvPr>
            <p:ph type="sldNum" sz="quarter" idx="12"/>
          </p:nvPr>
        </p:nvSpPr>
        <p:spPr/>
        <p:txBody>
          <a:bodyPr/>
          <a:lstStyle/>
          <a:p>
            <a:pPr>
              <a:defRPr/>
            </a:pPr>
            <a:fld id="{6BC9609D-CF50-4468-A700-71C1358C5B87}" type="slidenum">
              <a:rPr lang="ru-RU" smtClean="0"/>
              <a:pPr>
                <a:defRPr/>
              </a:pPr>
              <a:t>94</a:t>
            </a:fld>
            <a:endParaRPr lang="ru-RU"/>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p:cNvSpPr>
          <p:nvPr>
            <p:ph type="title"/>
          </p:nvPr>
        </p:nvSpPr>
        <p:spPr/>
        <p:txBody>
          <a:bodyPr/>
          <a:lstStyle/>
          <a:p>
            <a:r>
              <a:rPr lang="ru-RU" sz="4000" b="1" smtClean="0"/>
              <a:t>Спасибо, с Новым годом!</a:t>
            </a:r>
            <a:endParaRPr lang="ru-RU" sz="3600" b="1" smtClean="0"/>
          </a:p>
        </p:txBody>
      </p:sp>
      <p:sp>
        <p:nvSpPr>
          <p:cNvPr id="112643" name="Rectangle 3"/>
          <p:cNvSpPr>
            <a:spLocks noGrp="1"/>
          </p:cNvSpPr>
          <p:nvPr>
            <p:ph idx="1"/>
          </p:nvPr>
        </p:nvSpPr>
        <p:spPr/>
        <p:txBody>
          <a:bodyPr/>
          <a:lstStyle/>
          <a:p>
            <a:pPr>
              <a:lnSpc>
                <a:spcPct val="80000"/>
              </a:lnSpc>
              <a:buFontTx/>
              <a:buNone/>
            </a:pPr>
            <a:endParaRPr lang="ru-RU" smtClean="0"/>
          </a:p>
        </p:txBody>
      </p:sp>
      <p:sp>
        <p:nvSpPr>
          <p:cNvPr id="5" name="Нижний колонтитул 4"/>
          <p:cNvSpPr>
            <a:spLocks noGrp="1"/>
          </p:cNvSpPr>
          <p:nvPr>
            <p:ph type="ftr" sz="quarter" idx="11"/>
          </p:nvPr>
        </p:nvSpPr>
        <p:spPr/>
        <p:txBody>
          <a:bodyPr/>
          <a:lstStyle/>
          <a:p>
            <a:r>
              <a:rPr lang="ru-RU" smtClean="0"/>
              <a:t>Московская секция ACM SIGMOD                   23 декабря 2010 г.</a:t>
            </a:r>
            <a:endParaRPr lang="ru-RU"/>
          </a:p>
        </p:txBody>
      </p:sp>
      <p:pic>
        <p:nvPicPr>
          <p:cNvPr id="112644" name="Picture 4" descr="present1"/>
          <p:cNvPicPr>
            <a:picLocks noChangeAspect="1" noChangeArrowheads="1"/>
          </p:cNvPicPr>
          <p:nvPr/>
        </p:nvPicPr>
        <p:blipFill>
          <a:blip r:embed="rId2"/>
          <a:srcRect/>
          <a:stretch>
            <a:fillRect/>
          </a:stretch>
        </p:blipFill>
        <p:spPr bwMode="auto">
          <a:xfrm>
            <a:off x="3132138" y="1844675"/>
            <a:ext cx="2667000" cy="4070350"/>
          </a:xfrm>
          <a:prstGeom prst="rect">
            <a:avLst/>
          </a:prstGeom>
          <a:noFill/>
        </p:spPr>
      </p:pic>
      <p:sp>
        <p:nvSpPr>
          <p:cNvPr id="6" name="Номер слайда 5"/>
          <p:cNvSpPr>
            <a:spLocks noGrp="1"/>
          </p:cNvSpPr>
          <p:nvPr>
            <p:ph type="sldNum" sz="quarter" idx="12"/>
          </p:nvPr>
        </p:nvSpPr>
        <p:spPr/>
        <p:txBody>
          <a:bodyPr/>
          <a:lstStyle/>
          <a:p>
            <a:pPr>
              <a:defRPr/>
            </a:pPr>
            <a:fld id="{6BC9609D-CF50-4468-A700-71C1358C5B87}" type="slidenum">
              <a:rPr lang="ru-RU" smtClean="0"/>
              <a:pPr>
                <a:defRPr/>
              </a:pPr>
              <a:t>95</a:t>
            </a:fld>
            <a:endParaRPr lang="ru-RU"/>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348</TotalTime>
  <Words>6604</Words>
  <Application>Microsoft Office PowerPoint</Application>
  <PresentationFormat>Экран (4:3)</PresentationFormat>
  <Paragraphs>594</Paragraphs>
  <Slides>95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95</vt:i4>
      </vt:variant>
    </vt:vector>
  </HeadingPairs>
  <TitlesOfParts>
    <vt:vector size="96" baseType="lpstr">
      <vt:lpstr>Трек</vt:lpstr>
      <vt:lpstr>Теоретики распределенных систем и будущее транзакционных систем  управления данными </vt:lpstr>
      <vt:lpstr>Введение (1)</vt:lpstr>
      <vt:lpstr>Введение (2)</vt:lpstr>
      <vt:lpstr>Введение (3)</vt:lpstr>
      <vt:lpstr>Введение (4)</vt:lpstr>
      <vt:lpstr>Введение (5)</vt:lpstr>
      <vt:lpstr>Введение (6)</vt:lpstr>
      <vt:lpstr>Введение (7)</vt:lpstr>
      <vt:lpstr>Введение (8)</vt:lpstr>
      <vt:lpstr>Введение (9)</vt:lpstr>
      <vt:lpstr>Введение (10)</vt:lpstr>
      <vt:lpstr>Введение (11)</vt:lpstr>
      <vt:lpstr>Введение (12)</vt:lpstr>
      <vt:lpstr>Введение (13)</vt:lpstr>
      <vt:lpstr>Введение (14)</vt:lpstr>
      <vt:lpstr>ACID и «теорема» CAP (1)</vt:lpstr>
      <vt:lpstr>ACID и «теорема» CAP (2)</vt:lpstr>
      <vt:lpstr>ACID и «теорема» CAP (3)</vt:lpstr>
      <vt:lpstr>ACID и «теорема» CAP (4)</vt:lpstr>
      <vt:lpstr>ACID и «теорема» CAP (5)</vt:lpstr>
      <vt:lpstr>ACID и «теорема» CAP (6)</vt:lpstr>
      <vt:lpstr>ACID и «теорема» CAP (7)</vt:lpstr>
      <vt:lpstr>ACID и «теорема» CAP (8)</vt:lpstr>
      <vt:lpstr>ACID и «теорема» CAP (9)</vt:lpstr>
      <vt:lpstr>ACID и «теорема» CAP (10)</vt:lpstr>
      <vt:lpstr>ACID и «теорема» CAP (11)</vt:lpstr>
      <vt:lpstr>ACID и «теорема» CAP (12)</vt:lpstr>
      <vt:lpstr>ACID и «теорема» CAP (13)</vt:lpstr>
      <vt:lpstr>ACID и «теорема» CAP (14)</vt:lpstr>
      <vt:lpstr>ACID и «теорема» CAP (15)</vt:lpstr>
      <vt:lpstr>Новые архитектуры с ACID (1)</vt:lpstr>
      <vt:lpstr>Новые архитектуры с ACID (2)</vt:lpstr>
      <vt:lpstr>Новые архитектуры с ACID (3)</vt:lpstr>
      <vt:lpstr>Новые архитектуры с ACID (4)</vt:lpstr>
      <vt:lpstr>Новые архитектуры с ACID (5)</vt:lpstr>
      <vt:lpstr>Новые архитектуры с ACID (5)</vt:lpstr>
      <vt:lpstr>Новые архитектуры с ACID (6)</vt:lpstr>
      <vt:lpstr>Новые архитектуры с ACID (7)</vt:lpstr>
      <vt:lpstr>Новые архитектуры с ACID (8)</vt:lpstr>
      <vt:lpstr>Новые архитектуры с ACID (9)</vt:lpstr>
      <vt:lpstr>Новые архитектуры с ACID (10)</vt:lpstr>
      <vt:lpstr>Новые архитектуры с ACID (11)</vt:lpstr>
      <vt:lpstr>Новые архитектуры с ACID (12)</vt:lpstr>
      <vt:lpstr>Новые архитектуры с ACID (13)</vt:lpstr>
      <vt:lpstr>Новые архитектуры с ACID (14)</vt:lpstr>
      <vt:lpstr>Новые архитектуры с ACID (15)</vt:lpstr>
      <vt:lpstr>Новые архитектуры с ACID (16)</vt:lpstr>
      <vt:lpstr>Новые архитектуры с ACID (17)</vt:lpstr>
      <vt:lpstr>Новые архитектуры с ACID (18)</vt:lpstr>
      <vt:lpstr>Новые архитектуры с ACID (19)</vt:lpstr>
      <vt:lpstr>Новые архитектуры с ACID (20)</vt:lpstr>
      <vt:lpstr>Новые архитектуры с ACID (21)</vt:lpstr>
      <vt:lpstr>Новые архитектуры с ACID (22)</vt:lpstr>
      <vt:lpstr>Новые архитектуры с ACID (23)</vt:lpstr>
      <vt:lpstr>Новые архитектуры с ACID (24)</vt:lpstr>
      <vt:lpstr>Новые архитектуры с ACID (25)</vt:lpstr>
      <vt:lpstr>Новые архитектуры с ACID (26)</vt:lpstr>
      <vt:lpstr>Новые архитектуры с ACID (27)</vt:lpstr>
      <vt:lpstr>Новые архитектуры с ACID (28)</vt:lpstr>
      <vt:lpstr>Новые архитектуры с ACID (29)</vt:lpstr>
      <vt:lpstr>Новые архитектуры с ACID (30)</vt:lpstr>
      <vt:lpstr>Новые архитектуры с ACID (31)</vt:lpstr>
      <vt:lpstr>Новые архитектуры с ACID (32)</vt:lpstr>
      <vt:lpstr>Новые архитектуры с ACID (33)</vt:lpstr>
      <vt:lpstr>Новые архитектуры с ACID (34)</vt:lpstr>
      <vt:lpstr>Новые архитектуры с ACID (35)</vt:lpstr>
      <vt:lpstr>Новые архитектуры с ACID (36)</vt:lpstr>
      <vt:lpstr>Новые архитектуры с ACID (37)</vt:lpstr>
      <vt:lpstr>Новые архитектуры с ACID (38)</vt:lpstr>
      <vt:lpstr>Новые архитектуры с ACID (39)</vt:lpstr>
      <vt:lpstr>Новые архитектуры с ACID (40)</vt:lpstr>
      <vt:lpstr>Новые архитектуры с ACID (41)</vt:lpstr>
      <vt:lpstr>Новые архитектуры с ACID (42)</vt:lpstr>
      <vt:lpstr>Новые архитектуры с ACID (43)</vt:lpstr>
      <vt:lpstr>Рационализация согласованности (1)</vt:lpstr>
      <vt:lpstr>Рационализация согласованности (2)</vt:lpstr>
      <vt:lpstr>Рационализация согласованности (3)</vt:lpstr>
      <vt:lpstr>Рационализация согласованности (4)</vt:lpstr>
      <vt:lpstr>Рационализация согласованности (5)</vt:lpstr>
      <vt:lpstr>Рационализация согласованности (6)</vt:lpstr>
      <vt:lpstr>Рационализация согласованности (7)</vt:lpstr>
      <vt:lpstr>Рационализация согласованности (8)</vt:lpstr>
      <vt:lpstr>Рационализация согласованности (9)</vt:lpstr>
      <vt:lpstr>Рационализация согласованности (10)</vt:lpstr>
      <vt:lpstr>Рационализация согласованности (11)</vt:lpstr>
      <vt:lpstr>Рационализация согласованности (12)</vt:lpstr>
      <vt:lpstr>Рационализация согласованности (13)</vt:lpstr>
      <vt:lpstr>Рационализация согласованности (14)</vt:lpstr>
      <vt:lpstr>Рационализация согласованности (15)</vt:lpstr>
      <vt:lpstr>Рационализация согласованности (16)</vt:lpstr>
      <vt:lpstr>Заключение (1)</vt:lpstr>
      <vt:lpstr>Заключение (2)</vt:lpstr>
      <vt:lpstr>Заключение (3)</vt:lpstr>
      <vt:lpstr>Заключение (4)</vt:lpstr>
      <vt:lpstr>Спасибо, с Новым годом!</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Транзакционные параллельные СУБД: новая волна</dc:title>
  <dc:creator>Лена</dc:creator>
  <cp:lastModifiedBy>Лена</cp:lastModifiedBy>
  <cp:revision>20</cp:revision>
  <dcterms:created xsi:type="dcterms:W3CDTF">2010-12-22T09:58:41Z</dcterms:created>
  <dcterms:modified xsi:type="dcterms:W3CDTF">2010-12-22T19:14:24Z</dcterms:modified>
</cp:coreProperties>
</file>