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36" r:id="rId1"/>
  </p:sldMasterIdLst>
  <p:notesMasterIdLst>
    <p:notesMasterId r:id="rId39"/>
  </p:notesMasterIdLst>
  <p:handoutMasterIdLst>
    <p:handoutMasterId r:id="rId40"/>
  </p:handoutMasterIdLst>
  <p:sldIdLst>
    <p:sldId id="601" r:id="rId2"/>
    <p:sldId id="533" r:id="rId3"/>
    <p:sldId id="644" r:id="rId4"/>
    <p:sldId id="641" r:id="rId5"/>
    <p:sldId id="643" r:id="rId6"/>
    <p:sldId id="645" r:id="rId7"/>
    <p:sldId id="646" r:id="rId8"/>
    <p:sldId id="257" r:id="rId9"/>
    <p:sldId id="542" r:id="rId10"/>
    <p:sldId id="647" r:id="rId11"/>
    <p:sldId id="682" r:id="rId12"/>
    <p:sldId id="649" r:id="rId13"/>
    <p:sldId id="680" r:id="rId14"/>
    <p:sldId id="650" r:id="rId15"/>
    <p:sldId id="681" r:id="rId16"/>
    <p:sldId id="653" r:id="rId17"/>
    <p:sldId id="651" r:id="rId18"/>
    <p:sldId id="655" r:id="rId19"/>
    <p:sldId id="654" r:id="rId20"/>
    <p:sldId id="683" r:id="rId21"/>
    <p:sldId id="656" r:id="rId22"/>
    <p:sldId id="660" r:id="rId23"/>
    <p:sldId id="659" r:id="rId24"/>
    <p:sldId id="658" r:id="rId25"/>
    <p:sldId id="662" r:id="rId26"/>
    <p:sldId id="684" r:id="rId27"/>
    <p:sldId id="665" r:id="rId28"/>
    <p:sldId id="666" r:id="rId29"/>
    <p:sldId id="667" r:id="rId30"/>
    <p:sldId id="668" r:id="rId31"/>
    <p:sldId id="670" r:id="rId32"/>
    <p:sldId id="685" r:id="rId33"/>
    <p:sldId id="543" r:id="rId34"/>
    <p:sldId id="640" r:id="rId35"/>
    <p:sldId id="678" r:id="rId36"/>
    <p:sldId id="261" r:id="rId37"/>
    <p:sldId id="608" r:id="rId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chernov" initial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033"/>
    <a:srgbClr val="00863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1" autoAdjust="0"/>
    <p:restoredTop sz="72401" autoAdjust="0"/>
  </p:normalViewPr>
  <p:slideViewPr>
    <p:cSldViewPr>
      <p:cViewPr varScale="1">
        <p:scale>
          <a:sx n="52" d="100"/>
          <a:sy n="52" d="100"/>
        </p:scale>
        <p:origin x="-1920" y="-90"/>
      </p:cViewPr>
      <p:guideLst>
        <p:guide orient="horz" pos="2160"/>
        <p:guide pos="2880"/>
      </p:guideLst>
    </p:cSldViewPr>
  </p:slideViewPr>
  <p:outlineViewPr>
    <p:cViewPr>
      <p:scale>
        <a:sx n="33" d="100"/>
        <a:sy n="33" d="100"/>
      </p:scale>
      <p:origin x="0" y="108"/>
    </p:cViewPr>
  </p:outlineViewPr>
  <p:notesTextViewPr>
    <p:cViewPr>
      <p:scale>
        <a:sx n="100" d="100"/>
        <a:sy n="100" d="100"/>
      </p:scale>
      <p:origin x="0" y="2472"/>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B2A7520-5225-485F-904C-4DA18DF03D53}" type="datetimeFigureOut">
              <a:rPr lang="de-DE" smtClean="0"/>
              <a:pPr/>
              <a:t>29.05.2014</a:t>
            </a:fld>
            <a:endParaRPr lang="de-DE"/>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167E607-CDB4-4149-B5B9-2B684C0EB47F}" type="slidenum">
              <a:rPr lang="de-DE" smtClean="0"/>
              <a:pPr/>
              <a:t>‹#›</a:t>
            </a:fld>
            <a:endParaRPr lang="de-DE"/>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D3F019-D54D-4DFA-931A-45CDA05BE61F}" type="datetimeFigureOut">
              <a:rPr lang="ru-RU" smtClean="0"/>
              <a:pPr/>
              <a:t>29.05.2014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38401E-C678-4261-AD74-0DC35E319965}" type="slidenum">
              <a:rPr lang="ru-RU" smtClean="0"/>
              <a:pPr/>
              <a:t>‹#›</a:t>
            </a:fld>
            <a:endParaRPr lang="ru-RU"/>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0238401E-C678-4261-AD74-0DC35E319965}"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our studies, performed earlier this year, we examined all 721 million active </a:t>
            </a:r>
            <a:r>
              <a:rPr lang="en-US" dirty="0" err="1" smtClean="0"/>
              <a:t>Facebook</a:t>
            </a:r>
            <a:r>
              <a:rPr lang="en-US" dirty="0" smtClean="0"/>
              <a:t> users (more than 10% of the global population), with 69 billion friendships among them. To date, these are the largest social network studies ever released.</a:t>
            </a:r>
            <a:endParaRPr lang="ru-RU" dirty="0" smtClean="0"/>
          </a:p>
          <a:p>
            <a:r>
              <a:rPr lang="en-US" dirty="0" smtClean="0"/>
              <a:t>An important basic view of any social network is the cumulative degree distribution, which shows the percentage of individuals that have less than a given number of friends. As you can see above, only 10% of people have less than 10 friends, 20% have less than 25 friends, while 50% (the median) have over 100 friends. Meanwhile, because the distribution is highly skewed, the average friend count is 190. An important finding from our study, however, is that the distribution is not nearly as skewed as earlier studies of social networks have suggested.</a:t>
            </a:r>
            <a:endParaRPr lang="ru-RU" dirty="0" smtClean="0"/>
          </a:p>
          <a:p>
            <a:r>
              <a:rPr lang="en-US" dirty="0" smtClean="0"/>
              <a:t>The idea of ‘six degrees of separation’ -- that any two people are on average separated by no more than six intermediate connections -- was first proposed in 1929 in a short story by Hungarian author </a:t>
            </a:r>
            <a:r>
              <a:rPr lang="en-US" dirty="0" err="1" smtClean="0"/>
              <a:t>Frigyes</a:t>
            </a:r>
            <a:r>
              <a:rPr lang="en-US" dirty="0" smtClean="0"/>
              <a:t> </a:t>
            </a:r>
            <a:r>
              <a:rPr lang="en-US" dirty="0" err="1" smtClean="0"/>
              <a:t>Karinthy</a:t>
            </a:r>
            <a:r>
              <a:rPr lang="en-US" dirty="0" smtClean="0"/>
              <a:t>, and made popular by the John </a:t>
            </a:r>
            <a:r>
              <a:rPr lang="en-US" dirty="0" err="1" smtClean="0"/>
              <a:t>Guare</a:t>
            </a:r>
            <a:r>
              <a:rPr lang="en-US" dirty="0" smtClean="0"/>
              <a:t> play and movie, </a:t>
            </a:r>
            <a:r>
              <a:rPr lang="en-US" i="1" dirty="0" smtClean="0"/>
              <a:t>Six Degrees of Separation</a:t>
            </a:r>
            <a:r>
              <a:rPr lang="en-US" dirty="0" smtClean="0"/>
              <a:t>. The idea was first put to the test by Stanley </a:t>
            </a:r>
            <a:r>
              <a:rPr lang="en-US" dirty="0" err="1" smtClean="0"/>
              <a:t>Milgram</a:t>
            </a:r>
            <a:r>
              <a:rPr lang="en-US" dirty="0" smtClean="0"/>
              <a:t> in the 1960’s. </a:t>
            </a:r>
            <a:r>
              <a:rPr lang="en-US" dirty="0" err="1" smtClean="0"/>
              <a:t>Milgram</a:t>
            </a:r>
            <a:r>
              <a:rPr lang="en-US" dirty="0" smtClean="0"/>
              <a:t> selected 296 volunteers and asked them to dispatch a message to a specific individual, a stockholder living in the Boston suburb of Sharon, Massachusetts. The volunteers were told that they couldn’t send the message directly to the target person (unless the sender knew them personally), but that they should route the message to a personal acquaintance that was more likely than the sender to know the target person. </a:t>
            </a:r>
            <a:r>
              <a:rPr lang="en-US" dirty="0" err="1" smtClean="0"/>
              <a:t>Milgram</a:t>
            </a:r>
            <a:r>
              <a:rPr lang="en-US" dirty="0" smtClean="0"/>
              <a:t> found that the average number of intermediate persons in these chains was 5.2 (representing about 6 hops). The experiment showed that not only are there few degrees of separation between any two people, but that individuals can successfully navigate these short paths, even though they have no way of seeing the entire network.</a:t>
            </a:r>
          </a:p>
          <a:p>
            <a:r>
              <a:rPr lang="en-US" dirty="0" smtClean="0"/>
              <a:t> </a:t>
            </a:r>
          </a:p>
          <a:p>
            <a:r>
              <a:rPr lang="en-US" dirty="0" smtClean="0"/>
              <a:t>While we will never know if it was true in 1929, the scale and international reach of </a:t>
            </a:r>
            <a:r>
              <a:rPr lang="en-US" dirty="0" err="1" smtClean="0"/>
              <a:t>Facebook</a:t>
            </a:r>
            <a:r>
              <a:rPr lang="en-US" dirty="0" smtClean="0"/>
              <a:t> allows us to finally perform this study on a global scale. Using state-of-the-art algorithms developed at the Laboratory for Web </a:t>
            </a:r>
            <a:r>
              <a:rPr lang="en-US" dirty="0" err="1" smtClean="0"/>
              <a:t>Algorithmics</a:t>
            </a:r>
            <a:r>
              <a:rPr lang="en-US" dirty="0" smtClean="0"/>
              <a:t> of the </a:t>
            </a:r>
            <a:r>
              <a:rPr lang="en-US" dirty="0" err="1" smtClean="0"/>
              <a:t>Università</a:t>
            </a:r>
            <a:r>
              <a:rPr lang="en-US" dirty="0" smtClean="0"/>
              <a:t> </a:t>
            </a:r>
            <a:r>
              <a:rPr lang="en-US" dirty="0" err="1" smtClean="0"/>
              <a:t>degli</a:t>
            </a:r>
            <a:r>
              <a:rPr lang="en-US" dirty="0" smtClean="0"/>
              <a:t> </a:t>
            </a:r>
            <a:r>
              <a:rPr lang="en-US" dirty="0" err="1" smtClean="0"/>
              <a:t>Studi</a:t>
            </a:r>
            <a:r>
              <a:rPr lang="en-US" dirty="0" smtClean="0"/>
              <a:t> </a:t>
            </a:r>
            <a:r>
              <a:rPr lang="en-US" dirty="0" err="1" smtClean="0"/>
              <a:t>di</a:t>
            </a:r>
            <a:r>
              <a:rPr lang="en-US" dirty="0" smtClean="0"/>
              <a:t> Milano, we were able to approximate the number of hops between all pairs of individuals on </a:t>
            </a:r>
            <a:r>
              <a:rPr lang="en-US" dirty="0" err="1" smtClean="0"/>
              <a:t>Facebook</a:t>
            </a:r>
            <a:r>
              <a:rPr lang="en-US" dirty="0" smtClean="0"/>
              <a:t>. We found that six degrees actually overstates the number of links between typical pairs of users: While 99.6% of all pairs of users are connected by paths with 5 degrees (6 hops), 92% are connected by only four degrees (5 hops). And as </a:t>
            </a:r>
            <a:r>
              <a:rPr lang="en-US" dirty="0" err="1" smtClean="0"/>
              <a:t>Facebook</a:t>
            </a:r>
            <a:r>
              <a:rPr lang="en-US" dirty="0" smtClean="0"/>
              <a:t> has grown over the years, representing an ever larger fraction of the global population, it has become steadily more connected. The average distance in 2008 was 5.28 hops, while now it is 4.74.</a:t>
            </a:r>
          </a:p>
          <a:p>
            <a:endParaRPr lang="de-DE" dirty="0"/>
          </a:p>
        </p:txBody>
      </p:sp>
      <p:sp>
        <p:nvSpPr>
          <p:cNvPr id="4" name="Slide Number Placeholder 3"/>
          <p:cNvSpPr>
            <a:spLocks noGrp="1"/>
          </p:cNvSpPr>
          <p:nvPr>
            <p:ph type="sldNum" sz="quarter" idx="10"/>
          </p:nvPr>
        </p:nvSpPr>
        <p:spPr/>
        <p:txBody>
          <a:bodyPr/>
          <a:lstStyle/>
          <a:p>
            <a:fld id="{0238401E-C678-4261-AD74-0DC35E319965}" type="slidenum">
              <a:rPr lang="ru-RU" smtClean="0"/>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dirty="0" smtClean="0"/>
              <a:t>Систематическое исследование социальных сетей социологами началось в 1920-е и 30-е годы, пустило корни в 1960-е годы и быстро развивалось в последние четыре десятилетия. Среди работ были многочисленные примеры, иллюстрирующих разнообразную мозаику характеристик, общих для многих социальных сетей, и классифицирующих способы измерения и описания социальных сетей, а также набор гипотез и теорий о форме и влиянии сетей. Чтобы понять суть этих исследований, рассмотрим сеть, проанализированную Паджеттом и Анселлом (1993 г.). Это сеть браков, заключаемых между ведущими семьями Флоренции в 1430-е годы. На следующем рисунке показаны связи между ключевыми семьями Флоренции того времени, где связь означает бракосочетание двух представителей связанных между собой семей.</a:t>
            </a:r>
          </a:p>
          <a:p>
            <a:endParaRPr lang="ru-RU" dirty="0" smtClean="0"/>
          </a:p>
          <a:p>
            <a:r>
              <a:rPr lang="ru-RU" dirty="0" smtClean="0"/>
              <a:t>Как объясняют Паджетт и Анселл (1993 г.), в этот период времени усилилась власть семьи Медичи (ключевую роль здесь сыграл Козимо де Медичи), которая по сути дела взяла под контроль бизнес и политику Флоренции. До этого Флоренция управлялась олигархией элитных семей. Ключ к пониманию этого явления, по мнению Паджетта и Анселла, следует искать в сетевой структуре. С учётом того, что супружеские отношения были ключом к передаче информации, выгодным сделкам и важным политическим решениям, Медичи занимали гораздо более выгодное положение, чем другие семьи – по крайней мере, по некоторым параметрам посредничества или центрального положения. Паджетт и Анселл (1993 г.) указывают, что «политический контроль, осуществляемый семьей Медичи, объяснялся разрывами сетей внутри элиты, которые устранялись исключительно семьей Медичи». Следует подчеркнуть, что Медичи добились такого особого положения в сети благодаря тщательному планированию. По словам Паджетта и Анселла (1993 г.), «с</a:t>
            </a:r>
            <a:r>
              <a:rPr lang="ru-RU" i="1" dirty="0" smtClean="0"/>
              <a:t>овременному читателю нужно напомнить, что все элитные браки, о которых тут идет речь, организовывались патриархами (или теми, кто их заменял) двух семей. Браки внутри элиты воспринимались отчасти с точки зрения политических союзов»</a:t>
            </a:r>
            <a:r>
              <a:rPr lang="ru-RU" dirty="0" smtClean="0"/>
              <a:t>. Таким образом, чтобы понять, как эта, а не какая-то другая семья, возвысилась, важно иметь модели стратегического формирования сети.</a:t>
            </a:r>
            <a:endParaRPr lang="de-DE" dirty="0"/>
          </a:p>
        </p:txBody>
      </p:sp>
      <p:sp>
        <p:nvSpPr>
          <p:cNvPr id="4" name="Slide Number Placeholder 3"/>
          <p:cNvSpPr>
            <a:spLocks noGrp="1"/>
          </p:cNvSpPr>
          <p:nvPr>
            <p:ph type="sldNum" sz="quarter" idx="10"/>
          </p:nvPr>
        </p:nvSpPr>
        <p:spPr/>
        <p:txBody>
          <a:bodyPr/>
          <a:lstStyle/>
          <a:p>
            <a:fld id="{0238401E-C678-4261-AD74-0DC35E319965}" type="slidenum">
              <a:rPr lang="ru-RU" smtClean="0"/>
              <a:pPr/>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sz="2800" dirty="0" smtClean="0">
                <a:solidFill>
                  <a:srgbClr val="336699"/>
                </a:solidFill>
                <a:latin typeface="Calibri" charset="0"/>
              </a:rPr>
              <a:t>Введение в кластерный анализ</a:t>
            </a:r>
            <a:endParaRPr lang="en-US" sz="2800" dirty="0" smtClean="0">
              <a:solidFill>
                <a:srgbClr val="336699"/>
              </a:solidFill>
              <a:latin typeface="Calibri" charset="0"/>
            </a:endParaRP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en-US" sz="2800" dirty="0" smtClean="0">
                <a:solidFill>
                  <a:srgbClr val="336699"/>
                </a:solidFill>
                <a:latin typeface="Calibri" charset="0"/>
              </a:rPr>
              <a:t> </a:t>
            </a:r>
            <a:r>
              <a:rPr lang="ru-RU" sz="2800" dirty="0" smtClean="0">
                <a:solidFill>
                  <a:srgbClr val="336699"/>
                </a:solidFill>
                <a:latin typeface="Calibri" charset="0"/>
              </a:rPr>
              <a:t>Методы кластерного анализа</a:t>
            </a:r>
          </a:p>
          <a:p>
            <a:pPr marL="788670" lvl="1"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en-US" sz="2500" i="1" dirty="0" smtClean="0">
                <a:solidFill>
                  <a:srgbClr val="336699"/>
                </a:solidFill>
                <a:latin typeface="Calibri" charset="0"/>
              </a:rPr>
              <a:t>K</a:t>
            </a:r>
            <a:r>
              <a:rPr lang="en-US" sz="2500" dirty="0" smtClean="0">
                <a:solidFill>
                  <a:srgbClr val="336699"/>
                </a:solidFill>
                <a:latin typeface="Calibri" charset="0"/>
              </a:rPr>
              <a:t>-</a:t>
            </a:r>
            <a:r>
              <a:rPr lang="ru-RU" sz="2500" dirty="0" smtClean="0">
                <a:solidFill>
                  <a:srgbClr val="336699"/>
                </a:solidFill>
                <a:latin typeface="Calibri" charset="0"/>
              </a:rPr>
              <a:t>средних</a:t>
            </a:r>
            <a:r>
              <a:rPr lang="en-US" sz="2500" dirty="0" smtClean="0">
                <a:solidFill>
                  <a:srgbClr val="336699"/>
                </a:solidFill>
                <a:latin typeface="Calibri" charset="0"/>
              </a:rPr>
              <a:t> (</a:t>
            </a:r>
            <a:r>
              <a:rPr lang="de-DE" sz="2500" i="1" dirty="0" smtClean="0">
                <a:solidFill>
                  <a:srgbClr val="336699"/>
                </a:solidFill>
                <a:latin typeface="Calibri" charset="0"/>
              </a:rPr>
              <a:t>K</a:t>
            </a:r>
            <a:r>
              <a:rPr lang="de-DE" sz="2500" dirty="0" smtClean="0">
                <a:solidFill>
                  <a:srgbClr val="336699"/>
                </a:solidFill>
                <a:latin typeface="Calibri" charset="0"/>
              </a:rPr>
              <a:t>-</a:t>
            </a:r>
            <a:r>
              <a:rPr lang="de-DE" sz="2500" dirty="0" err="1" smtClean="0">
                <a:solidFill>
                  <a:srgbClr val="336699"/>
                </a:solidFill>
                <a:latin typeface="Calibri" charset="0"/>
              </a:rPr>
              <a:t>means</a:t>
            </a:r>
            <a:r>
              <a:rPr lang="en-US" sz="2500" dirty="0" smtClean="0">
                <a:solidFill>
                  <a:srgbClr val="336699"/>
                </a:solidFill>
                <a:latin typeface="Calibri" charset="0"/>
              </a:rPr>
              <a:t>)</a:t>
            </a:r>
            <a:r>
              <a:rPr lang="ru-RU" sz="2500" dirty="0" smtClean="0">
                <a:solidFill>
                  <a:srgbClr val="336699"/>
                </a:solidFill>
                <a:latin typeface="Calibri" charset="0"/>
              </a:rPr>
              <a:t>, Одна связь </a:t>
            </a:r>
            <a:r>
              <a:rPr lang="en-US" sz="2500" dirty="0" smtClean="0">
                <a:solidFill>
                  <a:srgbClr val="336699"/>
                </a:solidFill>
                <a:latin typeface="Calibri" charset="0"/>
              </a:rPr>
              <a:t>/ </a:t>
            </a:r>
            <a:r>
              <a:rPr lang="ru-RU" sz="2500" dirty="0" smtClean="0">
                <a:solidFill>
                  <a:srgbClr val="336699"/>
                </a:solidFill>
                <a:latin typeface="Calibri" charset="0"/>
              </a:rPr>
              <a:t>полная связь, Оценка качества кластеризации, Оптимальное количество кластеров, </a:t>
            </a:r>
            <a:r>
              <a:rPr lang="ru-RU" dirty="0" smtClean="0">
                <a:solidFill>
                  <a:srgbClr val="336699"/>
                </a:solidFill>
                <a:latin typeface="Calibri" charset="0"/>
              </a:rPr>
              <a:t>Центроиды, Маркировка кластеров</a:t>
            </a: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Тематические методы кластерного анализа</a:t>
            </a:r>
          </a:p>
          <a:p>
            <a:pPr marL="788670" lvl="1"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Латентный Семантический Анализ </a:t>
            </a:r>
            <a:r>
              <a:rPr lang="en-US" dirty="0" smtClean="0">
                <a:solidFill>
                  <a:srgbClr val="336699"/>
                </a:solidFill>
                <a:latin typeface="Calibri" charset="0"/>
              </a:rPr>
              <a:t>(LSA)</a:t>
            </a:r>
            <a:endParaRPr lang="ru-RU" dirty="0" smtClean="0">
              <a:solidFill>
                <a:srgbClr val="336699"/>
              </a:solidFill>
              <a:latin typeface="Calibri" charset="0"/>
            </a:endParaRPr>
          </a:p>
          <a:p>
            <a:pPr marL="788670" lvl="1"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Латентное Размещение Дирихле</a:t>
            </a:r>
            <a:r>
              <a:rPr lang="en-US" dirty="0" smtClean="0">
                <a:solidFill>
                  <a:srgbClr val="336699"/>
                </a:solidFill>
                <a:latin typeface="Calibri" charset="0"/>
              </a:rPr>
              <a:t> (LDA)</a:t>
            </a: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Программные пакеты для кластеризации текстов</a:t>
            </a: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Заключение</a:t>
            </a:r>
            <a:endParaRPr lang="ru-RU" dirty="0" smtClean="0"/>
          </a:p>
          <a:p>
            <a:endParaRPr lang="ru-RU" dirty="0"/>
          </a:p>
        </p:txBody>
      </p:sp>
      <p:sp>
        <p:nvSpPr>
          <p:cNvPr id="4" name="Номер слайда 3"/>
          <p:cNvSpPr>
            <a:spLocks noGrp="1"/>
          </p:cNvSpPr>
          <p:nvPr>
            <p:ph type="sldNum" sz="quarter" idx="10"/>
          </p:nvPr>
        </p:nvSpPr>
        <p:spPr/>
        <p:txBody>
          <a:bodyPr/>
          <a:lstStyle/>
          <a:p>
            <a:fld id="{0238401E-C678-4261-AD74-0DC35E319965}" type="slidenum">
              <a:rPr lang="ru-RU" smtClean="0"/>
              <a:pPr/>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sz="2800" dirty="0" smtClean="0">
                <a:solidFill>
                  <a:srgbClr val="336699"/>
                </a:solidFill>
                <a:latin typeface="Calibri" charset="0"/>
              </a:rPr>
              <a:t>Введение в кластерный анализ</a:t>
            </a:r>
            <a:endParaRPr lang="en-US" sz="2800" dirty="0" smtClean="0">
              <a:solidFill>
                <a:srgbClr val="336699"/>
              </a:solidFill>
              <a:latin typeface="Calibri" charset="0"/>
            </a:endParaRP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en-US" sz="2800" dirty="0" smtClean="0">
                <a:solidFill>
                  <a:srgbClr val="336699"/>
                </a:solidFill>
                <a:latin typeface="Calibri" charset="0"/>
              </a:rPr>
              <a:t> </a:t>
            </a:r>
            <a:r>
              <a:rPr lang="ru-RU" sz="2800" dirty="0" smtClean="0">
                <a:solidFill>
                  <a:srgbClr val="336699"/>
                </a:solidFill>
                <a:latin typeface="Calibri" charset="0"/>
              </a:rPr>
              <a:t>Методы кластерного анализа</a:t>
            </a:r>
          </a:p>
          <a:p>
            <a:pPr marL="788670" lvl="1"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en-US" sz="2500" i="1" dirty="0" smtClean="0">
                <a:solidFill>
                  <a:srgbClr val="336699"/>
                </a:solidFill>
                <a:latin typeface="Calibri" charset="0"/>
              </a:rPr>
              <a:t>K</a:t>
            </a:r>
            <a:r>
              <a:rPr lang="en-US" sz="2500" dirty="0" smtClean="0">
                <a:solidFill>
                  <a:srgbClr val="336699"/>
                </a:solidFill>
                <a:latin typeface="Calibri" charset="0"/>
              </a:rPr>
              <a:t>-</a:t>
            </a:r>
            <a:r>
              <a:rPr lang="ru-RU" sz="2500" dirty="0" smtClean="0">
                <a:solidFill>
                  <a:srgbClr val="336699"/>
                </a:solidFill>
                <a:latin typeface="Calibri" charset="0"/>
              </a:rPr>
              <a:t>средних</a:t>
            </a:r>
            <a:r>
              <a:rPr lang="en-US" sz="2500" dirty="0" smtClean="0">
                <a:solidFill>
                  <a:srgbClr val="336699"/>
                </a:solidFill>
                <a:latin typeface="Calibri" charset="0"/>
              </a:rPr>
              <a:t> (</a:t>
            </a:r>
            <a:r>
              <a:rPr lang="de-DE" sz="2500" i="1" dirty="0" smtClean="0">
                <a:solidFill>
                  <a:srgbClr val="336699"/>
                </a:solidFill>
                <a:latin typeface="Calibri" charset="0"/>
              </a:rPr>
              <a:t>K</a:t>
            </a:r>
            <a:r>
              <a:rPr lang="de-DE" sz="2500" dirty="0" smtClean="0">
                <a:solidFill>
                  <a:srgbClr val="336699"/>
                </a:solidFill>
                <a:latin typeface="Calibri" charset="0"/>
              </a:rPr>
              <a:t>-</a:t>
            </a:r>
            <a:r>
              <a:rPr lang="de-DE" sz="2500" dirty="0" err="1" smtClean="0">
                <a:solidFill>
                  <a:srgbClr val="336699"/>
                </a:solidFill>
                <a:latin typeface="Calibri" charset="0"/>
              </a:rPr>
              <a:t>means</a:t>
            </a:r>
            <a:r>
              <a:rPr lang="en-US" sz="2500" dirty="0" smtClean="0">
                <a:solidFill>
                  <a:srgbClr val="336699"/>
                </a:solidFill>
                <a:latin typeface="Calibri" charset="0"/>
              </a:rPr>
              <a:t>)</a:t>
            </a:r>
            <a:r>
              <a:rPr lang="ru-RU" sz="2500" dirty="0" smtClean="0">
                <a:solidFill>
                  <a:srgbClr val="336699"/>
                </a:solidFill>
                <a:latin typeface="Calibri" charset="0"/>
              </a:rPr>
              <a:t>, Одна связь </a:t>
            </a:r>
            <a:r>
              <a:rPr lang="en-US" sz="2500" dirty="0" smtClean="0">
                <a:solidFill>
                  <a:srgbClr val="336699"/>
                </a:solidFill>
                <a:latin typeface="Calibri" charset="0"/>
              </a:rPr>
              <a:t>/ </a:t>
            </a:r>
            <a:r>
              <a:rPr lang="ru-RU" sz="2500" dirty="0" smtClean="0">
                <a:solidFill>
                  <a:srgbClr val="336699"/>
                </a:solidFill>
                <a:latin typeface="Calibri" charset="0"/>
              </a:rPr>
              <a:t>полная связь, Оценка качества кластеризации, Оптимальное количество кластеров, </a:t>
            </a:r>
            <a:r>
              <a:rPr lang="ru-RU" dirty="0" smtClean="0">
                <a:solidFill>
                  <a:srgbClr val="336699"/>
                </a:solidFill>
                <a:latin typeface="Calibri" charset="0"/>
              </a:rPr>
              <a:t>Центроиды, Маркировка кластеров</a:t>
            </a: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Тематические методы кластерного анализа</a:t>
            </a:r>
          </a:p>
          <a:p>
            <a:pPr marL="788670" lvl="1"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Латентный Семантический Анализ </a:t>
            </a:r>
            <a:r>
              <a:rPr lang="en-US" dirty="0" smtClean="0">
                <a:solidFill>
                  <a:srgbClr val="336699"/>
                </a:solidFill>
                <a:latin typeface="Calibri" charset="0"/>
              </a:rPr>
              <a:t>(LSA)</a:t>
            </a:r>
            <a:endParaRPr lang="ru-RU" dirty="0" smtClean="0">
              <a:solidFill>
                <a:srgbClr val="336699"/>
              </a:solidFill>
              <a:latin typeface="Calibri" charset="0"/>
            </a:endParaRPr>
          </a:p>
          <a:p>
            <a:pPr marL="788670" lvl="1"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Латентное Размещение Дирихле</a:t>
            </a:r>
            <a:r>
              <a:rPr lang="en-US" dirty="0" smtClean="0">
                <a:solidFill>
                  <a:srgbClr val="336699"/>
                </a:solidFill>
                <a:latin typeface="Calibri" charset="0"/>
              </a:rPr>
              <a:t> (LDA)</a:t>
            </a: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Программные пакеты для кластеризации текстов</a:t>
            </a: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Заключение</a:t>
            </a:r>
            <a:endParaRPr lang="ru-RU" dirty="0" smtClean="0"/>
          </a:p>
          <a:p>
            <a:endParaRPr lang="ru-RU" dirty="0"/>
          </a:p>
        </p:txBody>
      </p:sp>
      <p:sp>
        <p:nvSpPr>
          <p:cNvPr id="4" name="Номер слайда 3"/>
          <p:cNvSpPr>
            <a:spLocks noGrp="1"/>
          </p:cNvSpPr>
          <p:nvPr>
            <p:ph type="sldNum" sz="quarter" idx="10"/>
          </p:nvPr>
        </p:nvSpPr>
        <p:spPr/>
        <p:txBody>
          <a:bodyPr/>
          <a:lstStyle/>
          <a:p>
            <a:fld id="{0238401E-C678-4261-AD74-0DC35E319965}" type="slidenum">
              <a:rPr lang="ru-RU" smtClean="0"/>
              <a:pPr/>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11</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b="1" dirty="0" smtClean="0"/>
              <a:t>Социальный капитал</a:t>
            </a:r>
            <a:r>
              <a:rPr lang="ru-RU" dirty="0" smtClean="0"/>
              <a:t> — концепция в социологии, экономике и политологии, обозначающая социальные сети и взаимосвязь между ними в обществе. </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longitudinal analysis of panel data from users of a popular online social network site, </a:t>
            </a:r>
            <a:r>
              <a:rPr lang="en-US" sz="1200" kern="1200" dirty="0" err="1" smtClean="0">
                <a:solidFill>
                  <a:schemeClr val="tx1"/>
                </a:solidFill>
                <a:latin typeface="+mn-lt"/>
                <a:ea typeface="+mn-ea"/>
                <a:cs typeface="+mn-cs"/>
              </a:rPr>
              <a:t>Facebook</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investigated the relationship between intensity of </a:t>
            </a:r>
            <a:r>
              <a:rPr lang="en-US" sz="1200" kern="1200" dirty="0" err="1" smtClean="0">
                <a:solidFill>
                  <a:schemeClr val="tx1"/>
                </a:solidFill>
                <a:latin typeface="+mn-lt"/>
                <a:ea typeface="+mn-ea"/>
                <a:cs typeface="+mn-cs"/>
              </a:rPr>
              <a:t>Facebook</a:t>
            </a:r>
            <a:r>
              <a:rPr lang="en-US" sz="1200" kern="1200" dirty="0" smtClean="0">
                <a:solidFill>
                  <a:schemeClr val="tx1"/>
                </a:solidFill>
                <a:latin typeface="+mn-lt"/>
                <a:ea typeface="+mn-ea"/>
                <a:cs typeface="+mn-cs"/>
              </a:rPr>
              <a:t> use, measures of psychological</a:t>
            </a:r>
          </a:p>
          <a:p>
            <a:r>
              <a:rPr lang="en-US" sz="1200" kern="1200" dirty="0" smtClean="0">
                <a:solidFill>
                  <a:schemeClr val="tx1"/>
                </a:solidFill>
                <a:latin typeface="+mn-lt"/>
                <a:ea typeface="+mn-ea"/>
                <a:cs typeface="+mn-cs"/>
              </a:rPr>
              <a:t>well-being, and bridging social capital. Two surveys conducted a year apart at a large U.S.</a:t>
            </a:r>
          </a:p>
          <a:p>
            <a:r>
              <a:rPr lang="en-US" sz="1200" kern="1200" dirty="0" smtClean="0">
                <a:solidFill>
                  <a:schemeClr val="tx1"/>
                </a:solidFill>
                <a:latin typeface="+mn-lt"/>
                <a:ea typeface="+mn-ea"/>
                <a:cs typeface="+mn-cs"/>
              </a:rPr>
              <a:t>university, complemented with in-depth interviews with 18 </a:t>
            </a:r>
            <a:r>
              <a:rPr lang="en-US" sz="1200" kern="1200" dirty="0" err="1" smtClean="0">
                <a:solidFill>
                  <a:schemeClr val="tx1"/>
                </a:solidFill>
                <a:latin typeface="+mn-lt"/>
                <a:ea typeface="+mn-ea"/>
                <a:cs typeface="+mn-cs"/>
              </a:rPr>
              <a:t>Facebook</a:t>
            </a:r>
            <a:r>
              <a:rPr lang="en-US" sz="1200" kern="1200" dirty="0" smtClean="0">
                <a:solidFill>
                  <a:schemeClr val="tx1"/>
                </a:solidFill>
                <a:latin typeface="+mn-lt"/>
                <a:ea typeface="+mn-ea"/>
                <a:cs typeface="+mn-cs"/>
              </a:rPr>
              <a:t> users, provide the study</a:t>
            </a:r>
          </a:p>
          <a:p>
            <a:r>
              <a:rPr lang="en-US" sz="1200" kern="1200" dirty="0" smtClean="0">
                <a:solidFill>
                  <a:schemeClr val="tx1"/>
                </a:solidFill>
                <a:latin typeface="+mn-lt"/>
                <a:ea typeface="+mn-ea"/>
                <a:cs typeface="+mn-cs"/>
              </a:rPr>
              <a:t>data. Intensity of </a:t>
            </a:r>
            <a:r>
              <a:rPr lang="en-US" sz="1200" kern="1200" dirty="0" err="1" smtClean="0">
                <a:solidFill>
                  <a:schemeClr val="tx1"/>
                </a:solidFill>
                <a:latin typeface="+mn-lt"/>
                <a:ea typeface="+mn-ea"/>
                <a:cs typeface="+mn-cs"/>
              </a:rPr>
              <a:t>Facebook</a:t>
            </a:r>
            <a:r>
              <a:rPr lang="en-US" sz="1200" kern="1200" dirty="0" smtClean="0">
                <a:solidFill>
                  <a:schemeClr val="tx1"/>
                </a:solidFill>
                <a:latin typeface="+mn-lt"/>
                <a:ea typeface="+mn-ea"/>
                <a:cs typeface="+mn-cs"/>
              </a:rPr>
              <a:t> use in year one strongly predicted bridging social capital outcomes in</a:t>
            </a:r>
          </a:p>
          <a:p>
            <a:r>
              <a:rPr lang="en-US" sz="1200" kern="1200" dirty="0" smtClean="0">
                <a:solidFill>
                  <a:schemeClr val="tx1"/>
                </a:solidFill>
                <a:latin typeface="+mn-lt"/>
                <a:ea typeface="+mn-ea"/>
                <a:cs typeface="+mn-cs"/>
              </a:rPr>
              <a:t>year two, even after controlling for measures of self-esteem and satisfaction with life. These</a:t>
            </a:r>
          </a:p>
          <a:p>
            <a:r>
              <a:rPr lang="en-US" sz="1200" kern="1200" dirty="0" smtClean="0">
                <a:solidFill>
                  <a:schemeClr val="tx1"/>
                </a:solidFill>
                <a:latin typeface="+mn-lt"/>
                <a:ea typeface="+mn-ea"/>
                <a:cs typeface="+mn-cs"/>
              </a:rPr>
              <a:t>latter psychological variables were also strongly associated with social capital outcomes. </a:t>
            </a:r>
            <a:r>
              <a:rPr lang="en-US" sz="1200" kern="1200" dirty="0" err="1" smtClean="0">
                <a:solidFill>
                  <a:schemeClr val="tx1"/>
                </a:solidFill>
                <a:latin typeface="+mn-lt"/>
                <a:ea typeface="+mn-ea"/>
                <a:cs typeface="+mn-cs"/>
              </a:rPr>
              <a:t>Selfesteem</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served to moderate the relationship between </a:t>
            </a:r>
            <a:r>
              <a:rPr lang="en-US" sz="1200" kern="1200" dirty="0" err="1" smtClean="0">
                <a:solidFill>
                  <a:schemeClr val="tx1"/>
                </a:solidFill>
                <a:latin typeface="+mn-lt"/>
                <a:ea typeface="+mn-ea"/>
                <a:cs typeface="+mn-cs"/>
              </a:rPr>
              <a:t>Facebook</a:t>
            </a:r>
            <a:r>
              <a:rPr lang="en-US" sz="1200" kern="1200" dirty="0" smtClean="0">
                <a:solidFill>
                  <a:schemeClr val="tx1"/>
                </a:solidFill>
                <a:latin typeface="+mn-lt"/>
                <a:ea typeface="+mn-ea"/>
                <a:cs typeface="+mn-cs"/>
              </a:rPr>
              <a:t> usage intensity and bridging</a:t>
            </a:r>
          </a:p>
          <a:p>
            <a:r>
              <a:rPr lang="en-US" sz="1200" kern="1200" dirty="0" smtClean="0">
                <a:solidFill>
                  <a:schemeClr val="tx1"/>
                </a:solidFill>
                <a:latin typeface="+mn-lt"/>
                <a:ea typeface="+mn-ea"/>
                <a:cs typeface="+mn-cs"/>
              </a:rPr>
              <a:t>social capital: those with lower self-esteem gained more from their use of </a:t>
            </a:r>
            <a:r>
              <a:rPr lang="en-US" sz="1200" kern="1200" dirty="0" err="1" smtClean="0">
                <a:solidFill>
                  <a:schemeClr val="tx1"/>
                </a:solidFill>
                <a:latin typeface="+mn-lt"/>
                <a:ea typeface="+mn-ea"/>
                <a:cs typeface="+mn-cs"/>
              </a:rPr>
              <a:t>Facebook</a:t>
            </a:r>
            <a:r>
              <a:rPr lang="en-US" sz="1200" kern="1200" dirty="0" smtClean="0">
                <a:solidFill>
                  <a:schemeClr val="tx1"/>
                </a:solidFill>
                <a:latin typeface="+mn-lt"/>
                <a:ea typeface="+mn-ea"/>
                <a:cs typeface="+mn-cs"/>
              </a:rPr>
              <a:t> in terms</a:t>
            </a:r>
          </a:p>
          <a:p>
            <a:r>
              <a:rPr lang="en-US" sz="1200" kern="1200" dirty="0" smtClean="0">
                <a:solidFill>
                  <a:schemeClr val="tx1"/>
                </a:solidFill>
                <a:latin typeface="+mn-lt"/>
                <a:ea typeface="+mn-ea"/>
                <a:cs typeface="+mn-cs"/>
              </a:rPr>
              <a:t>of bridging social capital than higher self-esteem participants. We suggest that </a:t>
            </a:r>
            <a:r>
              <a:rPr lang="en-US" sz="1200" kern="1200" dirty="0" err="1" smtClean="0">
                <a:solidFill>
                  <a:schemeClr val="tx1"/>
                </a:solidFill>
                <a:latin typeface="+mn-lt"/>
                <a:ea typeface="+mn-ea"/>
                <a:cs typeface="+mn-cs"/>
              </a:rPr>
              <a:t>Facebook</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affordances help reduce barriers that lower self-esteem students might experience in forming</a:t>
            </a:r>
          </a:p>
          <a:p>
            <a:r>
              <a:rPr lang="en-US" sz="1200" kern="1200" dirty="0" smtClean="0">
                <a:solidFill>
                  <a:schemeClr val="tx1"/>
                </a:solidFill>
                <a:latin typeface="+mn-lt"/>
                <a:ea typeface="+mn-ea"/>
                <a:cs typeface="+mn-cs"/>
              </a:rPr>
              <a:t>the kinds of large, heterogeneous networks that are sources of bridging social capital.</a:t>
            </a:r>
          </a:p>
          <a:p>
            <a:endParaRPr lang="de-DE" dirty="0"/>
          </a:p>
        </p:txBody>
      </p:sp>
      <p:sp>
        <p:nvSpPr>
          <p:cNvPr id="4" name="Slide Number Placeholder 3"/>
          <p:cNvSpPr>
            <a:spLocks noGrp="1"/>
          </p:cNvSpPr>
          <p:nvPr>
            <p:ph type="sldNum" sz="quarter" idx="10"/>
          </p:nvPr>
        </p:nvSpPr>
        <p:spPr/>
        <p:txBody>
          <a:bodyPr/>
          <a:lstStyle/>
          <a:p>
            <a:fld id="{0238401E-C678-4261-AD74-0DC35E319965}" type="slidenum">
              <a:rPr lang="ru-RU" smtClean="0"/>
              <a:pPr/>
              <a:t>12</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13</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This research investigates how moderating factors and theoretically relevant contextual variables affect</a:t>
            </a:r>
          </a:p>
          <a:p>
            <a:r>
              <a:rPr lang="en-US" sz="1200" kern="1200" dirty="0" smtClean="0">
                <a:solidFill>
                  <a:schemeClr val="tx1"/>
                </a:solidFill>
                <a:latin typeface="+mn-lt"/>
                <a:ea typeface="+mn-ea"/>
                <a:cs typeface="+mn-cs"/>
              </a:rPr>
              <a:t>impression formation and the willingness to initiate virtual friendship. An experiment examined both</a:t>
            </a:r>
          </a:p>
          <a:p>
            <a:r>
              <a:rPr lang="en-US" sz="1200" kern="1200" dirty="0" smtClean="0">
                <a:solidFill>
                  <a:schemeClr val="tx1"/>
                </a:solidFill>
                <a:latin typeface="+mn-lt"/>
                <a:ea typeface="+mn-ea"/>
                <a:cs typeface="+mn-cs"/>
              </a:rPr>
              <a:t>main and interaction effects for visual cues, </a:t>
            </a:r>
            <a:r>
              <a:rPr lang="en-US" sz="1200" kern="1200" dirty="0" err="1" smtClean="0">
                <a:solidFill>
                  <a:schemeClr val="tx1"/>
                </a:solidFill>
                <a:latin typeface="+mn-lt"/>
                <a:ea typeface="+mn-ea"/>
                <a:cs typeface="+mn-cs"/>
              </a:rPr>
              <a:t>proﬁle</a:t>
            </a:r>
            <a:r>
              <a:rPr lang="en-US" sz="1200" kern="1200" dirty="0" smtClean="0">
                <a:solidFill>
                  <a:schemeClr val="tx1"/>
                </a:solidFill>
                <a:latin typeface="+mn-lt"/>
                <a:ea typeface="+mn-ea"/>
                <a:cs typeface="+mn-cs"/>
              </a:rPr>
              <a:t> owner’s gender, and evaluator’s gender; a 2 (stimulus</a:t>
            </a:r>
          </a:p>
          <a:p>
            <a:r>
              <a:rPr lang="en-US" sz="1200" kern="1200" dirty="0" smtClean="0">
                <a:solidFill>
                  <a:schemeClr val="tx1"/>
                </a:solidFill>
                <a:latin typeface="+mn-lt"/>
                <a:ea typeface="+mn-ea"/>
                <a:cs typeface="+mn-cs"/>
              </a:rPr>
              <a:t>gender: male and female)  3 (visual conditions: attractive, unattractive, and no-photo)  2 (evaluator’s</a:t>
            </a:r>
          </a:p>
          <a:p>
            <a:r>
              <a:rPr lang="en-US" sz="1200" kern="1200" dirty="0" smtClean="0">
                <a:solidFill>
                  <a:schemeClr val="tx1"/>
                </a:solidFill>
                <a:latin typeface="+mn-lt"/>
                <a:ea typeface="+mn-ea"/>
                <a:cs typeface="+mn-cs"/>
              </a:rPr>
              <a:t>gender: male and female) between subjects model analysis of variance (ANOVA) was employed. A </a:t>
            </a:r>
            <a:r>
              <a:rPr lang="en-US" sz="1200" kern="1200" dirty="0" err="1" smtClean="0">
                <a:solidFill>
                  <a:schemeClr val="tx1"/>
                </a:solidFill>
                <a:latin typeface="+mn-lt"/>
                <a:ea typeface="+mn-ea"/>
                <a:cs typeface="+mn-cs"/>
              </a:rPr>
              <a:t>threeway</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interaction between gender and appearance was revealed. The results indicated that both male and</a:t>
            </a:r>
          </a:p>
          <a:p>
            <a:r>
              <a:rPr lang="en-US" sz="1200" kern="1200" dirty="0" smtClean="0">
                <a:solidFill>
                  <a:schemeClr val="tx1"/>
                </a:solidFill>
                <a:latin typeface="+mn-lt"/>
                <a:ea typeface="+mn-ea"/>
                <a:cs typeface="+mn-cs"/>
              </a:rPr>
              <a:t>female subjects were more willing to initiate friendships with opposite-sex </a:t>
            </a:r>
            <a:r>
              <a:rPr lang="en-US" sz="1200" kern="1200" dirty="0" err="1" smtClean="0">
                <a:solidFill>
                  <a:schemeClr val="tx1"/>
                </a:solidFill>
                <a:latin typeface="+mn-lt"/>
                <a:ea typeface="+mn-ea"/>
                <a:cs typeface="+mn-cs"/>
              </a:rPr>
              <a:t>proﬁle</a:t>
            </a:r>
            <a:r>
              <a:rPr lang="en-US" sz="1200" kern="1200" dirty="0" smtClean="0">
                <a:solidFill>
                  <a:schemeClr val="tx1"/>
                </a:solidFill>
                <a:latin typeface="+mn-lt"/>
                <a:ea typeface="+mn-ea"/>
                <a:cs typeface="+mn-cs"/>
              </a:rPr>
              <a:t> owners with attractive</a:t>
            </a:r>
          </a:p>
          <a:p>
            <a:r>
              <a:rPr lang="en-US" sz="1200" kern="1200" dirty="0" smtClean="0">
                <a:solidFill>
                  <a:schemeClr val="tx1"/>
                </a:solidFill>
                <a:latin typeface="+mn-lt"/>
                <a:ea typeface="+mn-ea"/>
                <a:cs typeface="+mn-cs"/>
              </a:rPr>
              <a:t>photos. Subjects also displayed comparatively higher willingness to make friends with </a:t>
            </a:r>
            <a:r>
              <a:rPr lang="en-US" sz="1200" kern="1200" dirty="0" err="1" smtClean="0">
                <a:solidFill>
                  <a:schemeClr val="tx1"/>
                </a:solidFill>
                <a:latin typeface="+mn-lt"/>
                <a:ea typeface="+mn-ea"/>
                <a:cs typeface="+mn-cs"/>
              </a:rPr>
              <a:t>proﬁle</a:t>
            </a:r>
            <a:r>
              <a:rPr lang="en-US" sz="1200" kern="1200" dirty="0" smtClean="0">
                <a:solidFill>
                  <a:schemeClr val="tx1"/>
                </a:solidFill>
                <a:latin typeface="+mn-lt"/>
                <a:ea typeface="+mn-ea"/>
                <a:cs typeface="+mn-cs"/>
              </a:rPr>
              <a:t> owners</a:t>
            </a:r>
          </a:p>
          <a:p>
            <a:r>
              <a:rPr lang="en-US" sz="1200" kern="1200" dirty="0" smtClean="0">
                <a:solidFill>
                  <a:schemeClr val="tx1"/>
                </a:solidFill>
                <a:latin typeface="+mn-lt"/>
                <a:ea typeface="+mn-ea"/>
                <a:cs typeface="+mn-cs"/>
              </a:rPr>
              <a:t>who did not include visual cues than with those who revealed an unattractive photo. The </a:t>
            </a:r>
            <a:r>
              <a:rPr lang="en-US" sz="1200" kern="1200" dirty="0" err="1" smtClean="0">
                <a:solidFill>
                  <a:schemeClr val="tx1"/>
                </a:solidFill>
                <a:latin typeface="+mn-lt"/>
                <a:ea typeface="+mn-ea"/>
                <a:cs typeface="+mn-cs"/>
              </a:rPr>
              <a:t>hyperpersonal</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model was supported and extended to address gender attributes.</a:t>
            </a:r>
            <a:endParaRPr lang="de-DE" dirty="0"/>
          </a:p>
        </p:txBody>
      </p:sp>
      <p:sp>
        <p:nvSpPr>
          <p:cNvPr id="4" name="Slide Number Placeholder 3"/>
          <p:cNvSpPr>
            <a:spLocks noGrp="1"/>
          </p:cNvSpPr>
          <p:nvPr>
            <p:ph type="sldNum" sz="quarter" idx="10"/>
          </p:nvPr>
        </p:nvSpPr>
        <p:spPr/>
        <p:txBody>
          <a:bodyPr/>
          <a:lstStyle/>
          <a:p>
            <a:fld id="{0238401E-C678-4261-AD74-0DC35E319965}" type="slidenum">
              <a:rPr lang="ru-RU" smtClean="0"/>
              <a:pPr/>
              <a:t>14</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15</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16</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 crucial task in the analysis of on-line social-networking</a:t>
            </a:r>
          </a:p>
          <a:p>
            <a:r>
              <a:rPr lang="en-US" sz="1200" kern="1200" dirty="0" smtClean="0">
                <a:solidFill>
                  <a:schemeClr val="tx1"/>
                </a:solidFill>
                <a:latin typeface="+mn-lt"/>
                <a:ea typeface="+mn-ea"/>
                <a:cs typeface="+mn-cs"/>
              </a:rPr>
              <a:t>systems is to identify important people — those linked by</a:t>
            </a:r>
          </a:p>
          <a:p>
            <a:r>
              <a:rPr lang="en-US" sz="1200" kern="1200" dirty="0" smtClean="0">
                <a:solidFill>
                  <a:schemeClr val="tx1"/>
                </a:solidFill>
                <a:latin typeface="+mn-lt"/>
                <a:ea typeface="+mn-ea"/>
                <a:cs typeface="+mn-cs"/>
              </a:rPr>
              <a:t>strong social ties —within an individual’s network neighborhood.</a:t>
            </a:r>
          </a:p>
          <a:p>
            <a:r>
              <a:rPr lang="en-US" sz="1200" kern="1200" dirty="0" smtClean="0">
                <a:solidFill>
                  <a:schemeClr val="tx1"/>
                </a:solidFill>
                <a:latin typeface="+mn-lt"/>
                <a:ea typeface="+mn-ea"/>
                <a:cs typeface="+mn-cs"/>
              </a:rPr>
              <a:t>Here we investigate this question for a particular category</a:t>
            </a:r>
          </a:p>
          <a:p>
            <a:r>
              <a:rPr lang="en-US" sz="1200" kern="1200" dirty="0" smtClean="0">
                <a:solidFill>
                  <a:schemeClr val="tx1"/>
                </a:solidFill>
                <a:latin typeface="+mn-lt"/>
                <a:ea typeface="+mn-ea"/>
                <a:cs typeface="+mn-cs"/>
              </a:rPr>
              <a:t>of strong ties, those involving spouses or romantic partners.</a:t>
            </a:r>
          </a:p>
          <a:p>
            <a:r>
              <a:rPr lang="en-US" sz="1200" kern="1200" dirty="0" smtClean="0">
                <a:solidFill>
                  <a:schemeClr val="tx1"/>
                </a:solidFill>
                <a:latin typeface="+mn-lt"/>
                <a:ea typeface="+mn-ea"/>
                <a:cs typeface="+mn-cs"/>
              </a:rPr>
              <a:t>We organize our analysis around a basic question: given</a:t>
            </a:r>
          </a:p>
          <a:p>
            <a:r>
              <a:rPr lang="en-US" sz="1200" kern="1200" dirty="0" smtClean="0">
                <a:solidFill>
                  <a:schemeClr val="tx1"/>
                </a:solidFill>
                <a:latin typeface="+mn-lt"/>
                <a:ea typeface="+mn-ea"/>
                <a:cs typeface="+mn-cs"/>
              </a:rPr>
              <a:t>all the connections among a person’s friends, can you recognize</a:t>
            </a:r>
          </a:p>
          <a:p>
            <a:r>
              <a:rPr lang="en-US" sz="1200" kern="1200" dirty="0" smtClean="0">
                <a:solidFill>
                  <a:schemeClr val="tx1"/>
                </a:solidFill>
                <a:latin typeface="+mn-lt"/>
                <a:ea typeface="+mn-ea"/>
                <a:cs typeface="+mn-cs"/>
              </a:rPr>
              <a:t>his or her romantic partner from the network structure</a:t>
            </a:r>
          </a:p>
          <a:p>
            <a:r>
              <a:rPr lang="en-US" sz="1200" kern="1200" dirty="0" smtClean="0">
                <a:solidFill>
                  <a:schemeClr val="tx1"/>
                </a:solidFill>
                <a:latin typeface="+mn-lt"/>
                <a:ea typeface="+mn-ea"/>
                <a:cs typeface="+mn-cs"/>
              </a:rPr>
              <a:t>alone? Using data from a large sample of </a:t>
            </a:r>
            <a:r>
              <a:rPr lang="en-US" sz="1200" kern="1200" dirty="0" err="1" smtClean="0">
                <a:solidFill>
                  <a:schemeClr val="tx1"/>
                </a:solidFill>
                <a:latin typeface="+mn-lt"/>
                <a:ea typeface="+mn-ea"/>
                <a:cs typeface="+mn-cs"/>
              </a:rPr>
              <a:t>Facebook</a:t>
            </a:r>
            <a:r>
              <a:rPr lang="en-US" sz="1200" kern="1200" dirty="0" smtClean="0">
                <a:solidFill>
                  <a:schemeClr val="tx1"/>
                </a:solidFill>
                <a:latin typeface="+mn-lt"/>
                <a:ea typeface="+mn-ea"/>
                <a:cs typeface="+mn-cs"/>
              </a:rPr>
              <a:t> users, we</a:t>
            </a:r>
          </a:p>
          <a:p>
            <a:r>
              <a:rPr lang="en-US" sz="1200" kern="1200" dirty="0" err="1" smtClean="0">
                <a:solidFill>
                  <a:schemeClr val="tx1"/>
                </a:solidFill>
                <a:latin typeface="+mn-lt"/>
                <a:ea typeface="+mn-ea"/>
                <a:cs typeface="+mn-cs"/>
              </a:rPr>
              <a:t>ﬁnd</a:t>
            </a:r>
            <a:r>
              <a:rPr lang="en-US" sz="1200" kern="1200" dirty="0" smtClean="0">
                <a:solidFill>
                  <a:schemeClr val="tx1"/>
                </a:solidFill>
                <a:latin typeface="+mn-lt"/>
                <a:ea typeface="+mn-ea"/>
                <a:cs typeface="+mn-cs"/>
              </a:rPr>
              <a:t> that this task can be accomplished with high accuracy,</a:t>
            </a:r>
          </a:p>
          <a:p>
            <a:r>
              <a:rPr lang="en-US" sz="1200" kern="1200" dirty="0" smtClean="0">
                <a:solidFill>
                  <a:schemeClr val="tx1"/>
                </a:solidFill>
                <a:latin typeface="+mn-lt"/>
                <a:ea typeface="+mn-ea"/>
                <a:cs typeface="+mn-cs"/>
              </a:rPr>
              <a:t>but doing so requires the development of a new measure of tie</a:t>
            </a:r>
          </a:p>
          <a:p>
            <a:r>
              <a:rPr lang="en-US" sz="1200" kern="1200" dirty="0" smtClean="0">
                <a:solidFill>
                  <a:schemeClr val="tx1"/>
                </a:solidFill>
                <a:latin typeface="+mn-lt"/>
                <a:ea typeface="+mn-ea"/>
                <a:cs typeface="+mn-cs"/>
              </a:rPr>
              <a:t>strength that we term ‘dispersion’ — the extent to which two</a:t>
            </a:r>
          </a:p>
          <a:p>
            <a:r>
              <a:rPr lang="en-US" sz="1200" kern="1200" dirty="0" smtClean="0">
                <a:solidFill>
                  <a:schemeClr val="tx1"/>
                </a:solidFill>
                <a:latin typeface="+mn-lt"/>
                <a:ea typeface="+mn-ea"/>
                <a:cs typeface="+mn-cs"/>
              </a:rPr>
              <a:t>people’s mutual friends are not themselves well-connected.</a:t>
            </a:r>
          </a:p>
          <a:p>
            <a:r>
              <a:rPr lang="en-US" sz="1200" kern="1200" dirty="0" smtClean="0">
                <a:solidFill>
                  <a:schemeClr val="tx1"/>
                </a:solidFill>
                <a:latin typeface="+mn-lt"/>
                <a:ea typeface="+mn-ea"/>
                <a:cs typeface="+mn-cs"/>
              </a:rPr>
              <a:t>The results offer methods for identifying types of structurally</a:t>
            </a:r>
          </a:p>
          <a:p>
            <a:r>
              <a:rPr lang="en-US" sz="1200" kern="1200" dirty="0" err="1" smtClean="0">
                <a:solidFill>
                  <a:schemeClr val="tx1"/>
                </a:solidFill>
                <a:latin typeface="+mn-lt"/>
                <a:ea typeface="+mn-ea"/>
                <a:cs typeface="+mn-cs"/>
              </a:rPr>
              <a:t>signiﬁcant</a:t>
            </a:r>
            <a:r>
              <a:rPr lang="en-US" sz="1200" kern="1200" dirty="0" smtClean="0">
                <a:solidFill>
                  <a:schemeClr val="tx1"/>
                </a:solidFill>
                <a:latin typeface="+mn-lt"/>
                <a:ea typeface="+mn-ea"/>
                <a:cs typeface="+mn-cs"/>
              </a:rPr>
              <a:t> people in on-line applications, and suggest a potential</a:t>
            </a:r>
          </a:p>
          <a:p>
            <a:r>
              <a:rPr lang="en-US" sz="1200" kern="1200" dirty="0" smtClean="0">
                <a:solidFill>
                  <a:schemeClr val="tx1"/>
                </a:solidFill>
                <a:latin typeface="+mn-lt"/>
                <a:ea typeface="+mn-ea"/>
                <a:cs typeface="+mn-cs"/>
              </a:rPr>
              <a:t>expansion of existing theories of tie strength.</a:t>
            </a:r>
            <a:endParaRPr lang="de-DE" dirty="0"/>
          </a:p>
        </p:txBody>
      </p:sp>
      <p:sp>
        <p:nvSpPr>
          <p:cNvPr id="4" name="Slide Number Placeholder 3"/>
          <p:cNvSpPr>
            <a:spLocks noGrp="1"/>
          </p:cNvSpPr>
          <p:nvPr>
            <p:ph type="sldNum" sz="quarter" idx="10"/>
          </p:nvPr>
        </p:nvSpPr>
        <p:spPr/>
        <p:txBody>
          <a:bodyPr/>
          <a:lstStyle/>
          <a:p>
            <a:fld id="{0238401E-C678-4261-AD74-0DC35E319965}" type="slidenum">
              <a:rPr lang="ru-RU" smtClean="0"/>
              <a:pPr/>
              <a:t>17</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sz="2800" dirty="0" smtClean="0">
                <a:solidFill>
                  <a:srgbClr val="336699"/>
                </a:solidFill>
                <a:latin typeface="Calibri" charset="0"/>
              </a:rPr>
              <a:t>Введение в кластерный анализ</a:t>
            </a:r>
            <a:endParaRPr lang="en-US" sz="2800" dirty="0" smtClean="0">
              <a:solidFill>
                <a:srgbClr val="336699"/>
              </a:solidFill>
              <a:latin typeface="Calibri" charset="0"/>
            </a:endParaRP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en-US" sz="2800" dirty="0" smtClean="0">
                <a:solidFill>
                  <a:srgbClr val="336699"/>
                </a:solidFill>
                <a:latin typeface="Calibri" charset="0"/>
              </a:rPr>
              <a:t> </a:t>
            </a:r>
            <a:r>
              <a:rPr lang="ru-RU" sz="2800" dirty="0" smtClean="0">
                <a:solidFill>
                  <a:srgbClr val="336699"/>
                </a:solidFill>
                <a:latin typeface="Calibri" charset="0"/>
              </a:rPr>
              <a:t>Методы кластерного анализа</a:t>
            </a:r>
          </a:p>
          <a:p>
            <a:pPr marL="788670" lvl="1"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en-US" sz="2500" i="1" dirty="0" smtClean="0">
                <a:solidFill>
                  <a:srgbClr val="336699"/>
                </a:solidFill>
                <a:latin typeface="Calibri" charset="0"/>
              </a:rPr>
              <a:t>K</a:t>
            </a:r>
            <a:r>
              <a:rPr lang="en-US" sz="2500" dirty="0" smtClean="0">
                <a:solidFill>
                  <a:srgbClr val="336699"/>
                </a:solidFill>
                <a:latin typeface="Calibri" charset="0"/>
              </a:rPr>
              <a:t>-</a:t>
            </a:r>
            <a:r>
              <a:rPr lang="ru-RU" sz="2500" dirty="0" smtClean="0">
                <a:solidFill>
                  <a:srgbClr val="336699"/>
                </a:solidFill>
                <a:latin typeface="Calibri" charset="0"/>
              </a:rPr>
              <a:t>средних</a:t>
            </a:r>
            <a:r>
              <a:rPr lang="en-US" sz="2500" dirty="0" smtClean="0">
                <a:solidFill>
                  <a:srgbClr val="336699"/>
                </a:solidFill>
                <a:latin typeface="Calibri" charset="0"/>
              </a:rPr>
              <a:t> (</a:t>
            </a:r>
            <a:r>
              <a:rPr lang="de-DE" sz="2500" i="1" dirty="0" smtClean="0">
                <a:solidFill>
                  <a:srgbClr val="336699"/>
                </a:solidFill>
                <a:latin typeface="Calibri" charset="0"/>
              </a:rPr>
              <a:t>K</a:t>
            </a:r>
            <a:r>
              <a:rPr lang="de-DE" sz="2500" dirty="0" smtClean="0">
                <a:solidFill>
                  <a:srgbClr val="336699"/>
                </a:solidFill>
                <a:latin typeface="Calibri" charset="0"/>
              </a:rPr>
              <a:t>-</a:t>
            </a:r>
            <a:r>
              <a:rPr lang="de-DE" sz="2500" dirty="0" err="1" smtClean="0">
                <a:solidFill>
                  <a:srgbClr val="336699"/>
                </a:solidFill>
                <a:latin typeface="Calibri" charset="0"/>
              </a:rPr>
              <a:t>means</a:t>
            </a:r>
            <a:r>
              <a:rPr lang="en-US" sz="2500" dirty="0" smtClean="0">
                <a:solidFill>
                  <a:srgbClr val="336699"/>
                </a:solidFill>
                <a:latin typeface="Calibri" charset="0"/>
              </a:rPr>
              <a:t>)</a:t>
            </a:r>
            <a:r>
              <a:rPr lang="ru-RU" sz="2500" dirty="0" smtClean="0">
                <a:solidFill>
                  <a:srgbClr val="336699"/>
                </a:solidFill>
                <a:latin typeface="Calibri" charset="0"/>
              </a:rPr>
              <a:t>, Одна связь </a:t>
            </a:r>
            <a:r>
              <a:rPr lang="en-US" sz="2500" dirty="0" smtClean="0">
                <a:solidFill>
                  <a:srgbClr val="336699"/>
                </a:solidFill>
                <a:latin typeface="Calibri" charset="0"/>
              </a:rPr>
              <a:t>/ </a:t>
            </a:r>
            <a:r>
              <a:rPr lang="ru-RU" sz="2500" dirty="0" smtClean="0">
                <a:solidFill>
                  <a:srgbClr val="336699"/>
                </a:solidFill>
                <a:latin typeface="Calibri" charset="0"/>
              </a:rPr>
              <a:t>полная связь, Оценка качества кластеризации, Оптимальное количество кластеров, </a:t>
            </a:r>
            <a:r>
              <a:rPr lang="ru-RU" dirty="0" smtClean="0">
                <a:solidFill>
                  <a:srgbClr val="336699"/>
                </a:solidFill>
                <a:latin typeface="Calibri" charset="0"/>
              </a:rPr>
              <a:t>Центроиды, Маркировка кластеров</a:t>
            </a: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Тематические методы кластерного анализа</a:t>
            </a:r>
          </a:p>
          <a:p>
            <a:pPr marL="788670" lvl="1"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Латентный Семантический Анализ </a:t>
            </a:r>
            <a:r>
              <a:rPr lang="en-US" dirty="0" smtClean="0">
                <a:solidFill>
                  <a:srgbClr val="336699"/>
                </a:solidFill>
                <a:latin typeface="Calibri" charset="0"/>
              </a:rPr>
              <a:t>(LSA)</a:t>
            </a:r>
            <a:endParaRPr lang="ru-RU" dirty="0" smtClean="0">
              <a:solidFill>
                <a:srgbClr val="336699"/>
              </a:solidFill>
              <a:latin typeface="Calibri" charset="0"/>
            </a:endParaRPr>
          </a:p>
          <a:p>
            <a:pPr marL="788670" lvl="1"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Латентное Размещение Дирихле</a:t>
            </a:r>
            <a:r>
              <a:rPr lang="en-US" dirty="0" smtClean="0">
                <a:solidFill>
                  <a:srgbClr val="336699"/>
                </a:solidFill>
                <a:latin typeface="Calibri" charset="0"/>
              </a:rPr>
              <a:t> (LDA)</a:t>
            </a: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Программные пакеты для кластеризации текстов</a:t>
            </a: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Заключение</a:t>
            </a:r>
            <a:endParaRPr lang="ru-RU" dirty="0" smtClean="0"/>
          </a:p>
          <a:p>
            <a:endParaRPr lang="ru-RU" dirty="0"/>
          </a:p>
        </p:txBody>
      </p:sp>
      <p:sp>
        <p:nvSpPr>
          <p:cNvPr id="4" name="Номер слайда 3"/>
          <p:cNvSpPr>
            <a:spLocks noGrp="1"/>
          </p:cNvSpPr>
          <p:nvPr>
            <p:ph type="sldNum" sz="quarter" idx="10"/>
          </p:nvPr>
        </p:nvSpPr>
        <p:spPr/>
        <p:txBody>
          <a:bodyPr/>
          <a:lstStyle/>
          <a:p>
            <a:fld id="{0238401E-C678-4261-AD74-0DC35E319965}" type="slidenum">
              <a:rPr lang="ru-RU" smtClean="0"/>
              <a:pPr/>
              <a:t>18</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ru-RU" dirty="0" smtClean="0"/>
              <a:t>Одним из самых влиятельных исследований социальных сетей был гениальный эксперимент Стэнли Милграма (1967 г.) с "малыми мирами". Милграм раздал буклеты с инструкциями людям в одном месте (в теоретическом эксперименте это был штат Небраска). Он поставил перед ними задачу доставить буклет человеку, находящему на большом расстоянии (на восточном побережье), о котором отправителю дается информация (например, имя человека, профессия и место жительства). Главное, нужно было отправлять буклет только знакомым людям. Этот знакомый затем мог направить письмо своему знакомому, преследуя ту же самую задачу в конецном итоге доставить буклет целевому лицу. В процессе эксперимента была собрана информация о всей цепочке, по которой проследовали буклеты, включая демографическую информацию о каждом из знакомых (звеньев) в общем маршруте. Примечательно, что один из четырех буклетов доходил до конечного места назначения.</a:t>
            </a:r>
          </a:p>
          <a:p>
            <a:pPr rtl="0"/>
            <a:r>
              <a:rPr lang="ru-RU" dirty="0" smtClean="0"/>
              <a:t>Максимальное число звеньев или связей, через которые проходил буклет, было равно 12, а среднее число равнялось 5! С учётом того, что в целом буклеты не следовали кратчайшим путем от начального отправителя до цели (поскольку отправители часто не вполне понимали, какой путь до конечной цели наиболее эффективен), эти показатели были просто потрясающими.</a:t>
            </a:r>
            <a:endParaRPr lang="ru-RU" dirty="0"/>
          </a:p>
        </p:txBody>
      </p:sp>
      <p:sp>
        <p:nvSpPr>
          <p:cNvPr id="4" name="Slide Number Placeholder 3"/>
          <p:cNvSpPr>
            <a:spLocks noGrp="1"/>
          </p:cNvSpPr>
          <p:nvPr>
            <p:ph type="sldNum" sz="quarter" idx="10"/>
          </p:nvPr>
        </p:nvSpPr>
        <p:spPr/>
        <p:txBody>
          <a:bodyPr/>
          <a:lstStyle/>
          <a:p>
            <a:fld id="{0238401E-C678-4261-AD74-0DC35E319965}" type="slidenum">
              <a:rPr lang="ru-RU" smtClean="0"/>
              <a:pPr/>
              <a:t>19</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dirty="0" smtClean="0"/>
              <a:t>Грановеттер заметил, что, когда люди получают работу через социальные контакты, то, хотя иногда они добиваются этого благодаря крепким связям (с людьми, которых они хорошо знали, и с которыми часто контактировали), они также довольно часто находят работу через слабые связи (знакомых, которых они знали хуже, и с которыми не так часто взаимодействовали). Это дало Грановеттеру основание для изобретения фразы "сила слабых связей".</a:t>
            </a:r>
            <a:endParaRPr lang="de-DE" dirty="0"/>
          </a:p>
        </p:txBody>
      </p:sp>
      <p:sp>
        <p:nvSpPr>
          <p:cNvPr id="4" name="Slide Number Placeholder 3"/>
          <p:cNvSpPr>
            <a:spLocks noGrp="1"/>
          </p:cNvSpPr>
          <p:nvPr>
            <p:ph type="sldNum" sz="quarter" idx="10"/>
          </p:nvPr>
        </p:nvSpPr>
        <p:spPr/>
        <p:txBody>
          <a:bodyPr/>
          <a:lstStyle/>
          <a:p>
            <a:fld id="{0238401E-C678-4261-AD74-0DC35E319965}" type="slidenum">
              <a:rPr lang="ru-RU" smtClean="0"/>
              <a:pPr/>
              <a:t>20</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21</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paper examines the </a:t>
            </a:r>
            <a:r>
              <a:rPr lang="en-US" dirty="0" err="1" smtClean="0"/>
              <a:t>inﬂuence</a:t>
            </a:r>
            <a:r>
              <a:rPr lang="en-US" dirty="0" smtClean="0"/>
              <a:t> of geographic distance, national boundaries, language, and frequency</a:t>
            </a:r>
          </a:p>
          <a:p>
            <a:r>
              <a:rPr lang="en-US" dirty="0" smtClean="0"/>
              <a:t>of air travel on the formation of social ties on Twitter, a popular micro-blogging website. Based on a large</a:t>
            </a:r>
          </a:p>
          <a:p>
            <a:r>
              <a:rPr lang="en-US" dirty="0" smtClean="0"/>
              <a:t>sample of publicly available Twitter data, our study shows that a substantial share of ties lies within the</a:t>
            </a:r>
          </a:p>
          <a:p>
            <a:r>
              <a:rPr lang="en-US" dirty="0" smtClean="0"/>
              <a:t>same metropolitan region, and that between regional clusters, distance, national borders and language</a:t>
            </a:r>
          </a:p>
          <a:p>
            <a:r>
              <a:rPr lang="en-US" dirty="0" smtClean="0"/>
              <a:t>differences all predict Twitter ties. We </a:t>
            </a:r>
            <a:r>
              <a:rPr lang="en-US" dirty="0" err="1" smtClean="0"/>
              <a:t>ﬁnd</a:t>
            </a:r>
            <a:r>
              <a:rPr lang="en-US" dirty="0" smtClean="0"/>
              <a:t> that the frequency of airline </a:t>
            </a:r>
            <a:r>
              <a:rPr lang="en-US" dirty="0" err="1" smtClean="0"/>
              <a:t>ﬂights</a:t>
            </a:r>
            <a:r>
              <a:rPr lang="en-US" dirty="0" smtClean="0"/>
              <a:t> between the two parties is</a:t>
            </a:r>
          </a:p>
          <a:p>
            <a:r>
              <a:rPr lang="en-US" dirty="0" smtClean="0"/>
              <a:t>the best predictor of Twitter ties. This highlights the importance of looking at pre-existing ties between</a:t>
            </a:r>
          </a:p>
          <a:p>
            <a:r>
              <a:rPr lang="en-US" dirty="0" smtClean="0"/>
              <a:t>places and people.</a:t>
            </a:r>
          </a:p>
          <a:p>
            <a:endParaRPr lang="de-DE" dirty="0"/>
          </a:p>
        </p:txBody>
      </p:sp>
      <p:sp>
        <p:nvSpPr>
          <p:cNvPr id="4" name="Slide Number Placeholder 3"/>
          <p:cNvSpPr>
            <a:spLocks noGrp="1"/>
          </p:cNvSpPr>
          <p:nvPr>
            <p:ph type="sldNum" sz="quarter" idx="10"/>
          </p:nvPr>
        </p:nvSpPr>
        <p:spPr/>
        <p:txBody>
          <a:bodyPr/>
          <a:lstStyle/>
          <a:p>
            <a:fld id="{0238401E-C678-4261-AD74-0DC35E319965}" type="slidenum">
              <a:rPr lang="ru-RU" smtClean="0"/>
              <a:pPr/>
              <a:t>22</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popularity of the Web has allowed individuals to communicate</a:t>
            </a:r>
          </a:p>
          <a:p>
            <a:r>
              <a:rPr lang="en-US" sz="1200" kern="1200" dirty="0" smtClean="0">
                <a:solidFill>
                  <a:schemeClr val="tx1"/>
                </a:solidFill>
                <a:latin typeface="+mn-lt"/>
                <a:ea typeface="+mn-ea"/>
                <a:cs typeface="+mn-cs"/>
              </a:rPr>
              <a:t>and interact with each other on a global scale: people</a:t>
            </a:r>
          </a:p>
          <a:p>
            <a:r>
              <a:rPr lang="en-US" sz="1200" kern="1200" dirty="0" smtClean="0">
                <a:solidFill>
                  <a:schemeClr val="tx1"/>
                </a:solidFill>
                <a:latin typeface="+mn-lt"/>
                <a:ea typeface="+mn-ea"/>
                <a:cs typeface="+mn-cs"/>
              </a:rPr>
              <a:t>connect both to close friends and acquaintances, creating ties</a:t>
            </a:r>
          </a:p>
          <a:p>
            <a:r>
              <a:rPr lang="en-US" sz="1200" kern="1200" dirty="0" smtClean="0">
                <a:solidFill>
                  <a:schemeClr val="tx1"/>
                </a:solidFill>
                <a:latin typeface="+mn-lt"/>
                <a:ea typeface="+mn-ea"/>
                <a:cs typeface="+mn-cs"/>
              </a:rPr>
              <a:t>that can bridge otherwise separated groups of people. Recent</a:t>
            </a:r>
          </a:p>
          <a:p>
            <a:r>
              <a:rPr lang="en-US" sz="1200" kern="1200" dirty="0" smtClean="0">
                <a:solidFill>
                  <a:schemeClr val="tx1"/>
                </a:solidFill>
                <a:latin typeface="+mn-lt"/>
                <a:ea typeface="+mn-ea"/>
                <a:cs typeface="+mn-cs"/>
              </a:rPr>
              <a:t>evidence suggests that spatial distance is still affecting social</a:t>
            </a:r>
          </a:p>
          <a:p>
            <a:r>
              <a:rPr lang="en-US" sz="1200" kern="1200" dirty="0" smtClean="0">
                <a:solidFill>
                  <a:schemeClr val="tx1"/>
                </a:solidFill>
                <a:latin typeface="+mn-lt"/>
                <a:ea typeface="+mn-ea"/>
                <a:cs typeface="+mn-cs"/>
              </a:rPr>
              <a:t>links established on online platforms, with online ties preferentially</a:t>
            </a:r>
          </a:p>
          <a:p>
            <a:r>
              <a:rPr lang="de-DE" sz="1200" kern="1200" dirty="0" err="1" smtClean="0">
                <a:solidFill>
                  <a:schemeClr val="tx1"/>
                </a:solidFill>
                <a:latin typeface="+mn-lt"/>
                <a:ea typeface="+mn-ea"/>
                <a:cs typeface="+mn-cs"/>
              </a:rPr>
              <a:t>connecting</a:t>
            </a:r>
            <a:r>
              <a:rPr lang="de-DE" sz="1200" kern="1200" dirty="0" smtClean="0">
                <a:solidFill>
                  <a:schemeClr val="tx1"/>
                </a:solidFill>
                <a:latin typeface="+mn-lt"/>
                <a:ea typeface="+mn-ea"/>
                <a:cs typeface="+mn-cs"/>
              </a:rPr>
              <a:t> </a:t>
            </a:r>
            <a:r>
              <a:rPr lang="de-DE" sz="1200" kern="1200" dirty="0" err="1" smtClean="0">
                <a:solidFill>
                  <a:schemeClr val="tx1"/>
                </a:solidFill>
                <a:latin typeface="+mn-lt"/>
                <a:ea typeface="+mn-ea"/>
                <a:cs typeface="+mn-cs"/>
              </a:rPr>
              <a:t>closer</a:t>
            </a:r>
            <a:r>
              <a:rPr lang="de-DE" sz="1200" kern="1200" dirty="0" smtClean="0">
                <a:solidFill>
                  <a:schemeClr val="tx1"/>
                </a:solidFill>
                <a:latin typeface="+mn-lt"/>
                <a:ea typeface="+mn-ea"/>
                <a:cs typeface="+mn-cs"/>
              </a:rPr>
              <a:t> </a:t>
            </a:r>
            <a:r>
              <a:rPr lang="de-DE" sz="1200" kern="1200" dirty="0" err="1" smtClean="0">
                <a:solidFill>
                  <a:schemeClr val="tx1"/>
                </a:solidFill>
                <a:latin typeface="+mn-lt"/>
                <a:ea typeface="+mn-ea"/>
                <a:cs typeface="+mn-cs"/>
              </a:rPr>
              <a:t>people</a:t>
            </a:r>
            <a:r>
              <a:rPr lang="de-DE"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In this work we study the relationships between interaction</a:t>
            </a:r>
          </a:p>
          <a:p>
            <a:r>
              <a:rPr lang="en-US" sz="1200" kern="1200" dirty="0" smtClean="0">
                <a:solidFill>
                  <a:schemeClr val="tx1"/>
                </a:solidFill>
                <a:latin typeface="+mn-lt"/>
                <a:ea typeface="+mn-ea"/>
                <a:cs typeface="+mn-cs"/>
              </a:rPr>
              <a:t>strength, spatial distance and structural position of ties between</a:t>
            </a:r>
          </a:p>
          <a:p>
            <a:r>
              <a:rPr lang="en-US" sz="1200" kern="1200" dirty="0" smtClean="0">
                <a:solidFill>
                  <a:schemeClr val="tx1"/>
                </a:solidFill>
                <a:latin typeface="+mn-lt"/>
                <a:ea typeface="+mn-ea"/>
                <a:cs typeface="+mn-cs"/>
              </a:rPr>
              <a:t>members of a large-scale online social networking platform,</a:t>
            </a:r>
          </a:p>
          <a:p>
            <a:r>
              <a:rPr lang="en-US" sz="1200" kern="1200" dirty="0" err="1" smtClean="0">
                <a:solidFill>
                  <a:schemeClr val="tx1"/>
                </a:solidFill>
                <a:latin typeface="+mn-lt"/>
                <a:ea typeface="+mn-ea"/>
                <a:cs typeface="+mn-cs"/>
              </a:rPr>
              <a:t>Tuenti</a:t>
            </a:r>
            <a:r>
              <a:rPr lang="en-US" sz="1200" kern="1200" dirty="0" smtClean="0">
                <a:solidFill>
                  <a:schemeClr val="tx1"/>
                </a:solidFill>
                <a:latin typeface="+mn-lt"/>
                <a:ea typeface="+mn-ea"/>
                <a:cs typeface="+mn-cs"/>
              </a:rPr>
              <a:t>. We discover that ties in highly connected social</a:t>
            </a:r>
          </a:p>
          <a:p>
            <a:r>
              <a:rPr lang="en-US" sz="1200" kern="1200" dirty="0" smtClean="0">
                <a:solidFill>
                  <a:schemeClr val="tx1"/>
                </a:solidFill>
                <a:latin typeface="+mn-lt"/>
                <a:ea typeface="+mn-ea"/>
                <a:cs typeface="+mn-cs"/>
              </a:rPr>
              <a:t>groups tend to span shorter distances than connections bridging</a:t>
            </a:r>
          </a:p>
          <a:p>
            <a:r>
              <a:rPr lang="en-US" sz="1200" kern="1200" dirty="0" smtClean="0">
                <a:solidFill>
                  <a:schemeClr val="tx1"/>
                </a:solidFill>
                <a:latin typeface="+mn-lt"/>
                <a:ea typeface="+mn-ea"/>
                <a:cs typeface="+mn-cs"/>
              </a:rPr>
              <a:t>together otherwise separated portions of the network. We</a:t>
            </a:r>
          </a:p>
          <a:p>
            <a:r>
              <a:rPr lang="en-US" sz="1200" kern="1200" dirty="0" smtClean="0">
                <a:solidFill>
                  <a:schemeClr val="tx1"/>
                </a:solidFill>
                <a:latin typeface="+mn-lt"/>
                <a:ea typeface="+mn-ea"/>
                <a:cs typeface="+mn-cs"/>
              </a:rPr>
              <a:t>also </a:t>
            </a:r>
            <a:r>
              <a:rPr lang="en-US" sz="1200" kern="1200" dirty="0" err="1" smtClean="0">
                <a:solidFill>
                  <a:schemeClr val="tx1"/>
                </a:solidFill>
                <a:latin typeface="+mn-lt"/>
                <a:ea typeface="+mn-ea"/>
                <a:cs typeface="+mn-cs"/>
              </a:rPr>
              <a:t>ﬁnd</a:t>
            </a:r>
            <a:r>
              <a:rPr lang="en-US" sz="1200" kern="1200" dirty="0" smtClean="0">
                <a:solidFill>
                  <a:schemeClr val="tx1"/>
                </a:solidFill>
                <a:latin typeface="+mn-lt"/>
                <a:ea typeface="+mn-ea"/>
                <a:cs typeface="+mn-cs"/>
              </a:rPr>
              <a:t> that such bridging connections have lower social interaction</a:t>
            </a:r>
          </a:p>
          <a:p>
            <a:r>
              <a:rPr lang="en-US" sz="1200" kern="1200" dirty="0" smtClean="0">
                <a:solidFill>
                  <a:schemeClr val="tx1"/>
                </a:solidFill>
                <a:latin typeface="+mn-lt"/>
                <a:ea typeface="+mn-ea"/>
                <a:cs typeface="+mn-cs"/>
              </a:rPr>
              <a:t>levels than ties within the inner core of the network</a:t>
            </a:r>
          </a:p>
          <a:p>
            <a:r>
              <a:rPr lang="en-US" sz="1200" kern="1200" dirty="0" smtClean="0">
                <a:solidFill>
                  <a:schemeClr val="tx1"/>
                </a:solidFill>
                <a:latin typeface="+mn-lt"/>
                <a:ea typeface="+mn-ea"/>
                <a:cs typeface="+mn-cs"/>
              </a:rPr>
              <a:t>and ties connecting to its periphery. Our results suggest that</a:t>
            </a:r>
          </a:p>
          <a:p>
            <a:r>
              <a:rPr lang="en-US" sz="1200" kern="1200" dirty="0" smtClean="0">
                <a:solidFill>
                  <a:schemeClr val="tx1"/>
                </a:solidFill>
                <a:latin typeface="+mn-lt"/>
                <a:ea typeface="+mn-ea"/>
                <a:cs typeface="+mn-cs"/>
              </a:rPr>
              <a:t>spatial constraints on online social networks are intimately</a:t>
            </a:r>
          </a:p>
          <a:p>
            <a:r>
              <a:rPr lang="en-US" sz="1200" kern="1200" dirty="0" smtClean="0">
                <a:solidFill>
                  <a:schemeClr val="tx1"/>
                </a:solidFill>
                <a:latin typeface="+mn-lt"/>
                <a:ea typeface="+mn-ea"/>
                <a:cs typeface="+mn-cs"/>
              </a:rPr>
              <a:t>connected to structural network properties, with important</a:t>
            </a:r>
          </a:p>
          <a:p>
            <a:r>
              <a:rPr lang="de-DE" sz="1200" kern="1200" dirty="0" err="1" smtClean="0">
                <a:solidFill>
                  <a:schemeClr val="tx1"/>
                </a:solidFill>
                <a:latin typeface="+mn-lt"/>
                <a:ea typeface="+mn-ea"/>
                <a:cs typeface="+mn-cs"/>
              </a:rPr>
              <a:t>consequences</a:t>
            </a:r>
            <a:r>
              <a:rPr lang="de-DE" sz="1200" kern="1200" dirty="0" smtClean="0">
                <a:solidFill>
                  <a:schemeClr val="tx1"/>
                </a:solidFill>
                <a:latin typeface="+mn-lt"/>
                <a:ea typeface="+mn-ea"/>
                <a:cs typeface="+mn-cs"/>
              </a:rPr>
              <a:t> </a:t>
            </a:r>
            <a:r>
              <a:rPr lang="de-DE" sz="1200" kern="1200" dirty="0" err="1" smtClean="0">
                <a:solidFill>
                  <a:schemeClr val="tx1"/>
                </a:solidFill>
                <a:latin typeface="+mn-lt"/>
                <a:ea typeface="+mn-ea"/>
                <a:cs typeface="+mn-cs"/>
              </a:rPr>
              <a:t>for</a:t>
            </a:r>
            <a:r>
              <a:rPr lang="de-DE" sz="1200" kern="1200" dirty="0" smtClean="0">
                <a:solidFill>
                  <a:schemeClr val="tx1"/>
                </a:solidFill>
                <a:latin typeface="+mn-lt"/>
                <a:ea typeface="+mn-ea"/>
                <a:cs typeface="+mn-cs"/>
              </a:rPr>
              <a:t> </a:t>
            </a:r>
            <a:r>
              <a:rPr lang="de-DE" sz="1200" kern="1200" dirty="0" err="1" smtClean="0">
                <a:solidFill>
                  <a:schemeClr val="tx1"/>
                </a:solidFill>
                <a:latin typeface="+mn-lt"/>
                <a:ea typeface="+mn-ea"/>
                <a:cs typeface="+mn-cs"/>
              </a:rPr>
              <a:t>information</a:t>
            </a:r>
            <a:r>
              <a:rPr lang="de-DE" sz="1200" kern="1200" dirty="0" smtClean="0">
                <a:solidFill>
                  <a:schemeClr val="tx1"/>
                </a:solidFill>
                <a:latin typeface="+mn-lt"/>
                <a:ea typeface="+mn-ea"/>
                <a:cs typeface="+mn-cs"/>
              </a:rPr>
              <a:t> </a:t>
            </a:r>
            <a:r>
              <a:rPr lang="de-DE" sz="1200" kern="1200" dirty="0" err="1" smtClean="0">
                <a:solidFill>
                  <a:schemeClr val="tx1"/>
                </a:solidFill>
                <a:latin typeface="+mn-lt"/>
                <a:ea typeface="+mn-ea"/>
                <a:cs typeface="+mn-cs"/>
              </a:rPr>
              <a:t>diffusion</a:t>
            </a:r>
            <a:r>
              <a:rPr lang="de-DE" sz="1200" kern="1200" dirty="0" smtClean="0">
                <a:solidFill>
                  <a:schemeClr val="tx1"/>
                </a:solidFill>
                <a:latin typeface="+mn-lt"/>
                <a:ea typeface="+mn-ea"/>
                <a:cs typeface="+mn-cs"/>
              </a:rPr>
              <a:t>.</a:t>
            </a:r>
          </a:p>
          <a:p>
            <a:endParaRPr lang="de-DE" dirty="0"/>
          </a:p>
        </p:txBody>
      </p:sp>
      <p:sp>
        <p:nvSpPr>
          <p:cNvPr id="4" name="Slide Number Placeholder 3"/>
          <p:cNvSpPr>
            <a:spLocks noGrp="1"/>
          </p:cNvSpPr>
          <p:nvPr>
            <p:ph type="sldNum" sz="quarter" idx="10"/>
          </p:nvPr>
        </p:nvSpPr>
        <p:spPr/>
        <p:txBody>
          <a:bodyPr/>
          <a:lstStyle/>
          <a:p>
            <a:fld id="{0238401E-C678-4261-AD74-0DC35E319965}" type="slidenum">
              <a:rPr lang="ru-RU" smtClean="0"/>
              <a:pPr/>
              <a:t>23</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24</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Models of networked diffusion that are motivated by analogy with the spread of infectious disease have</a:t>
            </a:r>
          </a:p>
          <a:p>
            <a:r>
              <a:rPr lang="en-US" dirty="0" smtClean="0"/>
              <a:t>been applied to a wide range of social and economic adoption processes, including those related to new</a:t>
            </a:r>
          </a:p>
          <a:p>
            <a:r>
              <a:rPr lang="en-US" dirty="0" smtClean="0"/>
              <a:t>products, ideas, norms and behaviors. However, it is unknown how accurately these models account for the</a:t>
            </a:r>
          </a:p>
          <a:p>
            <a:r>
              <a:rPr lang="en-US" dirty="0" smtClean="0"/>
              <a:t>empirical structure of diffusion over networks. Here we describe the diffusion patterns arising from seven</a:t>
            </a:r>
          </a:p>
          <a:p>
            <a:r>
              <a:rPr lang="en-US" dirty="0" smtClean="0"/>
              <a:t>online domains, ranging from communications platforms to networked games to </a:t>
            </a:r>
            <a:r>
              <a:rPr lang="en-US" dirty="0" err="1" smtClean="0"/>
              <a:t>microblogging</a:t>
            </a:r>
            <a:r>
              <a:rPr lang="en-US" dirty="0" smtClean="0"/>
              <a:t> services,</a:t>
            </a:r>
          </a:p>
          <a:p>
            <a:r>
              <a:rPr lang="en-US" dirty="0" smtClean="0"/>
              <a:t>each involving distinct types of content and modes of sharing. We </a:t>
            </a:r>
            <a:r>
              <a:rPr lang="en-US" dirty="0" err="1" smtClean="0"/>
              <a:t>ﬁnd</a:t>
            </a:r>
            <a:r>
              <a:rPr lang="en-US" dirty="0" smtClean="0"/>
              <a:t> strikingly similar patterns across all</a:t>
            </a:r>
          </a:p>
          <a:p>
            <a:r>
              <a:rPr lang="en-US" dirty="0" smtClean="0"/>
              <a:t>domains. In particular, the vast majority of cascades are small, and are described by a handful of simple tree</a:t>
            </a:r>
          </a:p>
          <a:p>
            <a:r>
              <a:rPr lang="en-US" dirty="0" smtClean="0"/>
              <a:t>structures that terminate within one degree of an initial adopting “seed.” In addition we </a:t>
            </a:r>
            <a:r>
              <a:rPr lang="en-US" dirty="0" err="1" smtClean="0"/>
              <a:t>ﬁnd</a:t>
            </a:r>
            <a:r>
              <a:rPr lang="en-US" dirty="0" smtClean="0"/>
              <a:t> that structures</a:t>
            </a:r>
          </a:p>
          <a:p>
            <a:r>
              <a:rPr lang="en-US" dirty="0" smtClean="0"/>
              <a:t>other than these account for only a tiny fraction of total adoptions; that is, adoptions resulting from chains</a:t>
            </a:r>
          </a:p>
          <a:p>
            <a:r>
              <a:rPr lang="en-US" dirty="0" smtClean="0"/>
              <a:t>of referrals are extremely rare. Finally, even for the largest cascades that we observe, we </a:t>
            </a:r>
            <a:r>
              <a:rPr lang="en-US" dirty="0" err="1" smtClean="0"/>
              <a:t>ﬁnd</a:t>
            </a:r>
            <a:r>
              <a:rPr lang="en-US" dirty="0" smtClean="0"/>
              <a:t> that the bulk</a:t>
            </a:r>
          </a:p>
          <a:p>
            <a:r>
              <a:rPr lang="en-US" dirty="0" smtClean="0"/>
              <a:t>of adoptions often takes place within one degree of a few dominant individuals. Together, these observations</a:t>
            </a:r>
          </a:p>
          <a:p>
            <a:r>
              <a:rPr lang="en-US" dirty="0" smtClean="0"/>
              <a:t>suggest new directions for modeling of online adoption processes.</a:t>
            </a:r>
          </a:p>
          <a:p>
            <a:endParaRPr lang="de-DE" dirty="0"/>
          </a:p>
        </p:txBody>
      </p:sp>
      <p:sp>
        <p:nvSpPr>
          <p:cNvPr id="4" name="Slide Number Placeholder 3"/>
          <p:cNvSpPr>
            <a:spLocks noGrp="1"/>
          </p:cNvSpPr>
          <p:nvPr>
            <p:ph type="sldNum" sz="quarter" idx="10"/>
          </p:nvPr>
        </p:nvSpPr>
        <p:spPr/>
        <p:txBody>
          <a:bodyPr/>
          <a:lstStyle/>
          <a:p>
            <a:fld id="{0238401E-C678-4261-AD74-0DC35E319965}" type="slidenum">
              <a:rPr lang="ru-RU" smtClean="0"/>
              <a:pPr/>
              <a:t>25</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26</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sz="2800" dirty="0" smtClean="0">
                <a:solidFill>
                  <a:srgbClr val="336699"/>
                </a:solidFill>
                <a:latin typeface="Calibri" charset="0"/>
              </a:rPr>
              <a:t>Введение в кластерный анализ</a:t>
            </a:r>
            <a:endParaRPr lang="en-US" sz="2800" dirty="0" smtClean="0">
              <a:solidFill>
                <a:srgbClr val="336699"/>
              </a:solidFill>
              <a:latin typeface="Calibri" charset="0"/>
            </a:endParaRP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en-US" sz="2800" dirty="0" smtClean="0">
                <a:solidFill>
                  <a:srgbClr val="336699"/>
                </a:solidFill>
                <a:latin typeface="Calibri" charset="0"/>
              </a:rPr>
              <a:t> </a:t>
            </a:r>
            <a:r>
              <a:rPr lang="ru-RU" sz="2800" dirty="0" smtClean="0">
                <a:solidFill>
                  <a:srgbClr val="336699"/>
                </a:solidFill>
                <a:latin typeface="Calibri" charset="0"/>
              </a:rPr>
              <a:t>Методы кластерного анализа</a:t>
            </a:r>
          </a:p>
          <a:p>
            <a:pPr marL="788670" lvl="1"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en-US" sz="2500" i="1" dirty="0" smtClean="0">
                <a:solidFill>
                  <a:srgbClr val="336699"/>
                </a:solidFill>
                <a:latin typeface="Calibri" charset="0"/>
              </a:rPr>
              <a:t>K</a:t>
            </a:r>
            <a:r>
              <a:rPr lang="en-US" sz="2500" dirty="0" smtClean="0">
                <a:solidFill>
                  <a:srgbClr val="336699"/>
                </a:solidFill>
                <a:latin typeface="Calibri" charset="0"/>
              </a:rPr>
              <a:t>-</a:t>
            </a:r>
            <a:r>
              <a:rPr lang="ru-RU" sz="2500" dirty="0" smtClean="0">
                <a:solidFill>
                  <a:srgbClr val="336699"/>
                </a:solidFill>
                <a:latin typeface="Calibri" charset="0"/>
              </a:rPr>
              <a:t>средних</a:t>
            </a:r>
            <a:r>
              <a:rPr lang="en-US" sz="2500" dirty="0" smtClean="0">
                <a:solidFill>
                  <a:srgbClr val="336699"/>
                </a:solidFill>
                <a:latin typeface="Calibri" charset="0"/>
              </a:rPr>
              <a:t> (</a:t>
            </a:r>
            <a:r>
              <a:rPr lang="de-DE" sz="2500" i="1" dirty="0" smtClean="0">
                <a:solidFill>
                  <a:srgbClr val="336699"/>
                </a:solidFill>
                <a:latin typeface="Calibri" charset="0"/>
              </a:rPr>
              <a:t>K</a:t>
            </a:r>
            <a:r>
              <a:rPr lang="de-DE" sz="2500" dirty="0" smtClean="0">
                <a:solidFill>
                  <a:srgbClr val="336699"/>
                </a:solidFill>
                <a:latin typeface="Calibri" charset="0"/>
              </a:rPr>
              <a:t>-</a:t>
            </a:r>
            <a:r>
              <a:rPr lang="de-DE" sz="2500" dirty="0" err="1" smtClean="0">
                <a:solidFill>
                  <a:srgbClr val="336699"/>
                </a:solidFill>
                <a:latin typeface="Calibri" charset="0"/>
              </a:rPr>
              <a:t>means</a:t>
            </a:r>
            <a:r>
              <a:rPr lang="en-US" sz="2500" dirty="0" smtClean="0">
                <a:solidFill>
                  <a:srgbClr val="336699"/>
                </a:solidFill>
                <a:latin typeface="Calibri" charset="0"/>
              </a:rPr>
              <a:t>)</a:t>
            </a:r>
            <a:r>
              <a:rPr lang="ru-RU" sz="2500" dirty="0" smtClean="0">
                <a:solidFill>
                  <a:srgbClr val="336699"/>
                </a:solidFill>
                <a:latin typeface="Calibri" charset="0"/>
              </a:rPr>
              <a:t>, Одна связь </a:t>
            </a:r>
            <a:r>
              <a:rPr lang="en-US" sz="2500" dirty="0" smtClean="0">
                <a:solidFill>
                  <a:srgbClr val="336699"/>
                </a:solidFill>
                <a:latin typeface="Calibri" charset="0"/>
              </a:rPr>
              <a:t>/ </a:t>
            </a:r>
            <a:r>
              <a:rPr lang="ru-RU" sz="2500" dirty="0" smtClean="0">
                <a:solidFill>
                  <a:srgbClr val="336699"/>
                </a:solidFill>
                <a:latin typeface="Calibri" charset="0"/>
              </a:rPr>
              <a:t>полная связь, Оценка качества кластеризации, Оптимальное количество кластеров, </a:t>
            </a:r>
            <a:r>
              <a:rPr lang="ru-RU" dirty="0" smtClean="0">
                <a:solidFill>
                  <a:srgbClr val="336699"/>
                </a:solidFill>
                <a:latin typeface="Calibri" charset="0"/>
              </a:rPr>
              <a:t>Центроиды, Маркировка кластеров</a:t>
            </a: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Тематические методы кластерного анализа</a:t>
            </a:r>
          </a:p>
          <a:p>
            <a:pPr marL="788670" lvl="1"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Латентный Семантический Анализ </a:t>
            </a:r>
            <a:r>
              <a:rPr lang="en-US" dirty="0" smtClean="0">
                <a:solidFill>
                  <a:srgbClr val="336699"/>
                </a:solidFill>
                <a:latin typeface="Calibri" charset="0"/>
              </a:rPr>
              <a:t>(LSA)</a:t>
            </a:r>
            <a:endParaRPr lang="ru-RU" dirty="0" smtClean="0">
              <a:solidFill>
                <a:srgbClr val="336699"/>
              </a:solidFill>
              <a:latin typeface="Calibri" charset="0"/>
            </a:endParaRPr>
          </a:p>
          <a:p>
            <a:pPr marL="788670" lvl="1"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Латентное Размещение Дирихле</a:t>
            </a:r>
            <a:r>
              <a:rPr lang="en-US" dirty="0" smtClean="0">
                <a:solidFill>
                  <a:srgbClr val="336699"/>
                </a:solidFill>
                <a:latin typeface="Calibri" charset="0"/>
              </a:rPr>
              <a:t> (LDA)</a:t>
            </a: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Программные пакеты для кластеризации текстов</a:t>
            </a: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Заключение</a:t>
            </a:r>
            <a:endParaRPr lang="ru-RU" dirty="0" smtClean="0"/>
          </a:p>
          <a:p>
            <a:endParaRPr lang="ru-RU" dirty="0"/>
          </a:p>
        </p:txBody>
      </p:sp>
      <p:sp>
        <p:nvSpPr>
          <p:cNvPr id="4" name="Номер слайда 3"/>
          <p:cNvSpPr>
            <a:spLocks noGrp="1"/>
          </p:cNvSpPr>
          <p:nvPr>
            <p:ph type="sldNum" sz="quarter" idx="10"/>
          </p:nvPr>
        </p:nvSpPr>
        <p:spPr/>
        <p:txBody>
          <a:bodyPr/>
          <a:lstStyle/>
          <a:p>
            <a:fld id="{0238401E-C678-4261-AD74-0DC35E319965}" type="slidenum">
              <a:rPr lang="ru-RU" smtClean="0"/>
              <a:pPr/>
              <a:t>27</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28</a:t>
            </a:fld>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Surveys of U.S. employers suggest that numerous firms seek information about job applicants online. However, little is known about how this information gathering influences employers’ hiring behavior. We present results from two complementary randomized experiments (a field experiment and an online experiment) on the impact of online information on U.S. firms’ hiring behavior. We manipulate candidates’ personal information that is protected under either federal laws or some state laws, and may be risky for employers to enquire about during interviews, but which may be inferred from applicants' online social media profiles. In the field experiment, we test responses of over 4,000 U.S. employers to a Muslim candidate relative to a Christian candidate, and to a gay candidate relative to a straight candidate. We supplement the field experiment with a randomized, survey-based online experiment with over 1,000 subjects (including subjects with previous human resources experience) testing the effects of the manipulated online information on hypothetical hiring decisions and perceptions of employability. The results of the field experiment suggest that a minority of U.S. firms likely searched online for the candidates’ information. Hence, the overall effect of the experimental manipulations on interview invitations is small and not statistically significant. However, in the field experiment, we find evidence of discrimination linked to political party affiliation. Specifically, following the Gallup Organization’s segmentation of U.S. states by political ideology, we use results from the 2012 presidential election and find evidence of discrimination against the Muslim candidate compared to the Christian candidate among employers in more Romney-leaning states and counties. These results are robust to controlling for firm characteristics, state fixed effects, and a host of county-level variables. We find no evidence of discrimination against the gay candidate relative to the straight candidate. Results from the online experiment are consistent with those from the field experiment: we find more evidence of bias among subjects more likely to self-report more political conservative party affiliation. The online experiment’s results are also robust to controlling for demographic variables. Results from both experiments should be interpreted carefully. Because politically conservative states and counties in our field experiment, and more conservative party affiliation in our online experiment, are not randomly assigned, the result that discrimination is greater in more politically conservative areas and among more politically conservative online subjects should be interpreted as </a:t>
            </a:r>
            <a:r>
              <a:rPr lang="en-US" dirty="0" err="1" smtClean="0"/>
              <a:t>correlational</a:t>
            </a:r>
            <a:r>
              <a:rPr lang="en-US" dirty="0" smtClean="0"/>
              <a:t>, not causal.</a:t>
            </a:r>
            <a:endParaRPr lang="de-DE" dirty="0"/>
          </a:p>
        </p:txBody>
      </p:sp>
      <p:sp>
        <p:nvSpPr>
          <p:cNvPr id="4" name="Slide Number Placeholder 3"/>
          <p:cNvSpPr>
            <a:spLocks noGrp="1"/>
          </p:cNvSpPr>
          <p:nvPr>
            <p:ph type="sldNum" sz="quarter" idx="10"/>
          </p:nvPr>
        </p:nvSpPr>
        <p:spPr/>
        <p:txBody>
          <a:bodyPr/>
          <a:lstStyle/>
          <a:p>
            <a:fld id="{0238401E-C678-4261-AD74-0DC35E319965}" type="slidenum">
              <a:rPr lang="ru-RU" smtClean="0"/>
              <a:pPr/>
              <a:t>29</a:t>
            </a:fld>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30</a:t>
            </a:fld>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sz="2800" dirty="0" smtClean="0">
                <a:solidFill>
                  <a:srgbClr val="336699"/>
                </a:solidFill>
                <a:latin typeface="Calibri" charset="0"/>
              </a:rPr>
              <a:t>Введение в кластерный анализ</a:t>
            </a:r>
            <a:endParaRPr lang="en-US" sz="2800" dirty="0" smtClean="0">
              <a:solidFill>
                <a:srgbClr val="336699"/>
              </a:solidFill>
              <a:latin typeface="Calibri" charset="0"/>
            </a:endParaRP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en-US" sz="2800" dirty="0" smtClean="0">
                <a:solidFill>
                  <a:srgbClr val="336699"/>
                </a:solidFill>
                <a:latin typeface="Calibri" charset="0"/>
              </a:rPr>
              <a:t> </a:t>
            </a:r>
            <a:r>
              <a:rPr lang="ru-RU" sz="2800" dirty="0" smtClean="0">
                <a:solidFill>
                  <a:srgbClr val="336699"/>
                </a:solidFill>
                <a:latin typeface="Calibri" charset="0"/>
              </a:rPr>
              <a:t>Методы кластерного анализа</a:t>
            </a:r>
          </a:p>
          <a:p>
            <a:pPr marL="788670" lvl="1"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en-US" sz="2500" i="1" dirty="0" smtClean="0">
                <a:solidFill>
                  <a:srgbClr val="336699"/>
                </a:solidFill>
                <a:latin typeface="Calibri" charset="0"/>
              </a:rPr>
              <a:t>K</a:t>
            </a:r>
            <a:r>
              <a:rPr lang="en-US" sz="2500" dirty="0" smtClean="0">
                <a:solidFill>
                  <a:srgbClr val="336699"/>
                </a:solidFill>
                <a:latin typeface="Calibri" charset="0"/>
              </a:rPr>
              <a:t>-</a:t>
            </a:r>
            <a:r>
              <a:rPr lang="ru-RU" sz="2500" dirty="0" smtClean="0">
                <a:solidFill>
                  <a:srgbClr val="336699"/>
                </a:solidFill>
                <a:latin typeface="Calibri" charset="0"/>
              </a:rPr>
              <a:t>средних</a:t>
            </a:r>
            <a:r>
              <a:rPr lang="en-US" sz="2500" dirty="0" smtClean="0">
                <a:solidFill>
                  <a:srgbClr val="336699"/>
                </a:solidFill>
                <a:latin typeface="Calibri" charset="0"/>
              </a:rPr>
              <a:t> (</a:t>
            </a:r>
            <a:r>
              <a:rPr lang="de-DE" sz="2500" i="1" dirty="0" smtClean="0">
                <a:solidFill>
                  <a:srgbClr val="336699"/>
                </a:solidFill>
                <a:latin typeface="Calibri" charset="0"/>
              </a:rPr>
              <a:t>K</a:t>
            </a:r>
            <a:r>
              <a:rPr lang="de-DE" sz="2500" dirty="0" smtClean="0">
                <a:solidFill>
                  <a:srgbClr val="336699"/>
                </a:solidFill>
                <a:latin typeface="Calibri" charset="0"/>
              </a:rPr>
              <a:t>-</a:t>
            </a:r>
            <a:r>
              <a:rPr lang="de-DE" sz="2500" dirty="0" err="1" smtClean="0">
                <a:solidFill>
                  <a:srgbClr val="336699"/>
                </a:solidFill>
                <a:latin typeface="Calibri" charset="0"/>
              </a:rPr>
              <a:t>means</a:t>
            </a:r>
            <a:r>
              <a:rPr lang="en-US" sz="2500" dirty="0" smtClean="0">
                <a:solidFill>
                  <a:srgbClr val="336699"/>
                </a:solidFill>
                <a:latin typeface="Calibri" charset="0"/>
              </a:rPr>
              <a:t>)</a:t>
            </a:r>
            <a:r>
              <a:rPr lang="ru-RU" sz="2500" dirty="0" smtClean="0">
                <a:solidFill>
                  <a:srgbClr val="336699"/>
                </a:solidFill>
                <a:latin typeface="Calibri" charset="0"/>
              </a:rPr>
              <a:t>, Одна связь </a:t>
            </a:r>
            <a:r>
              <a:rPr lang="en-US" sz="2500" dirty="0" smtClean="0">
                <a:solidFill>
                  <a:srgbClr val="336699"/>
                </a:solidFill>
                <a:latin typeface="Calibri" charset="0"/>
              </a:rPr>
              <a:t>/ </a:t>
            </a:r>
            <a:r>
              <a:rPr lang="ru-RU" sz="2500" dirty="0" smtClean="0">
                <a:solidFill>
                  <a:srgbClr val="336699"/>
                </a:solidFill>
                <a:latin typeface="Calibri" charset="0"/>
              </a:rPr>
              <a:t>полная связь, Оценка качества кластеризации, Оптимальное количество кластеров, </a:t>
            </a:r>
            <a:r>
              <a:rPr lang="ru-RU" dirty="0" smtClean="0">
                <a:solidFill>
                  <a:srgbClr val="336699"/>
                </a:solidFill>
                <a:latin typeface="Calibri" charset="0"/>
              </a:rPr>
              <a:t>Центроиды, Маркировка кластеров</a:t>
            </a: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Тематические методы кластерного анализа</a:t>
            </a:r>
          </a:p>
          <a:p>
            <a:pPr marL="788670" lvl="1"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Латентный Семантический Анализ </a:t>
            </a:r>
            <a:r>
              <a:rPr lang="en-US" dirty="0" smtClean="0">
                <a:solidFill>
                  <a:srgbClr val="336699"/>
                </a:solidFill>
                <a:latin typeface="Calibri" charset="0"/>
              </a:rPr>
              <a:t>(LSA)</a:t>
            </a:r>
            <a:endParaRPr lang="ru-RU" dirty="0" smtClean="0">
              <a:solidFill>
                <a:srgbClr val="336699"/>
              </a:solidFill>
              <a:latin typeface="Calibri" charset="0"/>
            </a:endParaRPr>
          </a:p>
          <a:p>
            <a:pPr marL="788670" lvl="1"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Латентное Размещение Дирихле</a:t>
            </a:r>
            <a:r>
              <a:rPr lang="en-US" dirty="0" smtClean="0">
                <a:solidFill>
                  <a:srgbClr val="336699"/>
                </a:solidFill>
                <a:latin typeface="Calibri" charset="0"/>
              </a:rPr>
              <a:t> (LDA)</a:t>
            </a: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Программные пакеты для кластеризации текстов</a:t>
            </a: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dirty="0" smtClean="0">
                <a:solidFill>
                  <a:srgbClr val="336699"/>
                </a:solidFill>
                <a:latin typeface="Calibri" charset="0"/>
              </a:rPr>
              <a:t>Заключение</a:t>
            </a:r>
            <a:endParaRPr lang="ru-RU" dirty="0" smtClean="0"/>
          </a:p>
          <a:p>
            <a:endParaRPr lang="ru-RU" dirty="0"/>
          </a:p>
        </p:txBody>
      </p:sp>
      <p:sp>
        <p:nvSpPr>
          <p:cNvPr id="4" name="Номер слайда 3"/>
          <p:cNvSpPr>
            <a:spLocks noGrp="1"/>
          </p:cNvSpPr>
          <p:nvPr>
            <p:ph type="sldNum" sz="quarter" idx="10"/>
          </p:nvPr>
        </p:nvSpPr>
        <p:spPr/>
        <p:txBody>
          <a:bodyPr/>
          <a:lstStyle/>
          <a:p>
            <a:fld id="{0238401E-C678-4261-AD74-0DC35E319965}" type="slidenum">
              <a:rPr lang="ru-RU" smtClean="0"/>
              <a:pPr/>
              <a:t>31</a:t>
            </a:fld>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32</a:t>
            </a:fld>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33</a:t>
            </a:fld>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34</a:t>
            </a:fld>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use public data from Twitter, both in English</a:t>
            </a:r>
          </a:p>
          <a:p>
            <a:r>
              <a:rPr lang="en-US" dirty="0" smtClean="0"/>
              <a:t>and Arabic, to study the phenomenon of secular vs. Islamist</a:t>
            </a:r>
          </a:p>
          <a:p>
            <a:r>
              <a:rPr lang="en-US" dirty="0" smtClean="0"/>
              <a:t>polarization in Twitter. Starting with a set of prominent seed</a:t>
            </a:r>
          </a:p>
          <a:p>
            <a:r>
              <a:rPr lang="en-US" dirty="0" smtClean="0"/>
              <a:t>Twitter users from both camps, we follow </a:t>
            </a:r>
            <a:r>
              <a:rPr lang="en-US" dirty="0" err="1" smtClean="0"/>
              <a:t>retweeting</a:t>
            </a:r>
            <a:r>
              <a:rPr lang="en-US" dirty="0" smtClean="0"/>
              <a:t> edges to</a:t>
            </a:r>
          </a:p>
          <a:p>
            <a:r>
              <a:rPr lang="en-US" dirty="0" smtClean="0"/>
              <a:t>obtain an extended network of users with inferred political</a:t>
            </a:r>
          </a:p>
          <a:p>
            <a:r>
              <a:rPr lang="en-US" dirty="0" smtClean="0"/>
              <a:t>orientation. We present an in-depth description of the members</a:t>
            </a:r>
          </a:p>
          <a:p>
            <a:r>
              <a:rPr lang="en-US" dirty="0" smtClean="0"/>
              <a:t>of the two camps, both in terms of behavior on Twitter and</a:t>
            </a:r>
          </a:p>
          <a:p>
            <a:r>
              <a:rPr lang="en-US" dirty="0" smtClean="0"/>
              <a:t>in terms of </a:t>
            </a:r>
            <a:r>
              <a:rPr lang="en-US" dirty="0" err="1" smtClean="0"/>
              <a:t>ofﬂine</a:t>
            </a:r>
            <a:r>
              <a:rPr lang="en-US" dirty="0" smtClean="0"/>
              <a:t> characteristics such as gender. Through the</a:t>
            </a:r>
          </a:p>
          <a:p>
            <a:r>
              <a:rPr lang="en-US" dirty="0" err="1" smtClean="0"/>
              <a:t>identiﬁcation</a:t>
            </a:r>
            <a:r>
              <a:rPr lang="en-US" dirty="0" smtClean="0"/>
              <a:t> of partisan users, we compute a valence on the</a:t>
            </a:r>
          </a:p>
          <a:p>
            <a:r>
              <a:rPr lang="en-US" dirty="0" smtClean="0"/>
              <a:t>secular vs. Islamist axis for </a:t>
            </a:r>
            <a:r>
              <a:rPr lang="en-US" dirty="0" err="1" smtClean="0"/>
              <a:t>hashtags</a:t>
            </a:r>
            <a:r>
              <a:rPr lang="en-US" dirty="0" smtClean="0"/>
              <a:t> and use this information</a:t>
            </a:r>
          </a:p>
          <a:p>
            <a:r>
              <a:rPr lang="en-US" dirty="0" smtClean="0"/>
              <a:t>both to analyze topical interests and to quantify how polarized</a:t>
            </a:r>
          </a:p>
          <a:p>
            <a:r>
              <a:rPr lang="en-US" dirty="0" smtClean="0"/>
              <a:t>society as a whole is at a given point in time. For the last 12</a:t>
            </a:r>
          </a:p>
          <a:p>
            <a:r>
              <a:rPr lang="en-US" dirty="0" smtClean="0"/>
              <a:t>months, large values on this “polarization barometer” coincided</a:t>
            </a:r>
          </a:p>
          <a:p>
            <a:r>
              <a:rPr lang="en-US" dirty="0" smtClean="0"/>
              <a:t>with periods of violence. Tweets are furthermore annotated</a:t>
            </a:r>
          </a:p>
          <a:p>
            <a:r>
              <a:rPr lang="en-US" dirty="0" smtClean="0"/>
              <a:t>using hand-crafted dictionaries to quantify the usage of (</a:t>
            </a:r>
            <a:r>
              <a:rPr lang="en-US" dirty="0" err="1" smtClean="0"/>
              <a:t>i</a:t>
            </a:r>
            <a:r>
              <a:rPr lang="en-US" dirty="0" smtClean="0"/>
              <a:t>)</a:t>
            </a:r>
          </a:p>
          <a:p>
            <a:r>
              <a:rPr lang="en-US" dirty="0" smtClean="0"/>
              <a:t>religious terms, (ii) derogatory terms referring to other religions,</a:t>
            </a:r>
          </a:p>
          <a:p>
            <a:r>
              <a:rPr lang="en-US" dirty="0" smtClean="0"/>
              <a:t>and (ii) references to charitable acts. The combination of all</a:t>
            </a:r>
          </a:p>
          <a:p>
            <a:r>
              <a:rPr lang="en-US" dirty="0" smtClean="0"/>
              <a:t>the information allows us to test and quantify a number of</a:t>
            </a:r>
          </a:p>
          <a:p>
            <a:r>
              <a:rPr lang="en-US" dirty="0" smtClean="0"/>
              <a:t>stereo-typical hypotheses such as (</a:t>
            </a:r>
            <a:r>
              <a:rPr lang="en-US" dirty="0" err="1" smtClean="0"/>
              <a:t>i</a:t>
            </a:r>
            <a:r>
              <a:rPr lang="en-US" dirty="0" smtClean="0"/>
              <a:t>) that religiosity and political</a:t>
            </a:r>
          </a:p>
          <a:p>
            <a:r>
              <a:rPr lang="en-US" dirty="0" smtClean="0"/>
              <a:t>Islamism are correlated, (ii) that political Islamism and negative</a:t>
            </a:r>
          </a:p>
          <a:p>
            <a:r>
              <a:rPr lang="en-US" dirty="0" smtClean="0"/>
              <a:t>views on other religions are linked, (iii) that religiosity goes hand</a:t>
            </a:r>
          </a:p>
          <a:p>
            <a:r>
              <a:rPr lang="en-US" dirty="0" smtClean="0"/>
              <a:t>in hand with charitable giving, and (iv) that the followers of the</a:t>
            </a:r>
          </a:p>
          <a:p>
            <a:r>
              <a:rPr lang="en-US" dirty="0" smtClean="0"/>
              <a:t>Egyptian Muslim Brotherhood are more tightly connected and</a:t>
            </a:r>
          </a:p>
          <a:p>
            <a:r>
              <a:rPr lang="en-US" dirty="0" smtClean="0"/>
              <a:t>expressing themselves “in unison” than the secular opposition.</a:t>
            </a:r>
          </a:p>
          <a:p>
            <a:r>
              <a:rPr lang="en-US" dirty="0" smtClean="0"/>
              <a:t>Whereas a lot of existing literature on the Arab Spring and</a:t>
            </a:r>
          </a:p>
          <a:p>
            <a:r>
              <a:rPr lang="en-US" dirty="0" smtClean="0"/>
              <a:t>the Egyptian Revolution is largely of qualitative and descriptive</a:t>
            </a:r>
          </a:p>
          <a:p>
            <a:r>
              <a:rPr lang="en-US" dirty="0" smtClean="0"/>
              <a:t>nature, our contribution lies in providing a quantitative and </a:t>
            </a:r>
            <a:r>
              <a:rPr lang="en-US" dirty="0" err="1" smtClean="0"/>
              <a:t>datadriven</a:t>
            </a:r>
            <a:endParaRPr lang="en-US" dirty="0" smtClean="0"/>
          </a:p>
          <a:p>
            <a:r>
              <a:rPr lang="en-US" dirty="0" smtClean="0"/>
              <a:t>analysis of online communication in this dynamic and</a:t>
            </a:r>
          </a:p>
          <a:p>
            <a:r>
              <a:rPr lang="en-US" dirty="0" smtClean="0"/>
              <a:t>politically charged part of the world.</a:t>
            </a:r>
            <a:endParaRPr lang="de-DE" dirty="0"/>
          </a:p>
        </p:txBody>
      </p:sp>
      <p:sp>
        <p:nvSpPr>
          <p:cNvPr id="4" name="Slide Number Placeholder 3"/>
          <p:cNvSpPr>
            <a:spLocks noGrp="1"/>
          </p:cNvSpPr>
          <p:nvPr>
            <p:ph type="sldNum" sz="quarter" idx="10"/>
          </p:nvPr>
        </p:nvSpPr>
        <p:spPr/>
        <p:txBody>
          <a:bodyPr/>
          <a:lstStyle/>
          <a:p>
            <a:fld id="{0238401E-C678-4261-AD74-0DC35E319965}" type="slidenum">
              <a:rPr lang="ru-RU" smtClean="0"/>
              <a:pPr/>
              <a:t>35</a:t>
            </a:fld>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36</a:t>
            </a:fld>
            <a:endParaRPr 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0238401E-C678-4261-AD74-0DC35E319965}" type="slidenum">
              <a:rPr lang="ru-RU" smtClean="0"/>
              <a:pPr/>
              <a:t>37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400800" y="6355080"/>
            <a:ext cx="2286000" cy="365760"/>
          </a:xfrm>
        </p:spPr>
        <p:txBody>
          <a:bodyPr/>
          <a:lstStyle>
            <a:lvl1pPr>
              <a:defRPr sz="1400"/>
            </a:lvl1pPr>
          </a:lstStyle>
          <a:p>
            <a:fld id="{E643501C-460C-4553-AFC3-D7FA85B9BC28}" type="datetime1">
              <a:rPr lang="en-US" smtClean="0"/>
              <a:pPr/>
              <a:t>5/29/2014</a:t>
            </a:fld>
            <a:endParaRPr lang="ru-RU"/>
          </a:p>
        </p:txBody>
      </p:sp>
      <p:sp>
        <p:nvSpPr>
          <p:cNvPr id="29" name="Номер слайда 28"/>
          <p:cNvSpPr>
            <a:spLocks noGrp="1"/>
          </p:cNvSpPr>
          <p:nvPr>
            <p:ph type="sldNum" sz="quarter" idx="12"/>
          </p:nvPr>
        </p:nvSpPr>
        <p:spPr>
          <a:xfrm>
            <a:off x="1216152" y="6355080"/>
            <a:ext cx="1219200" cy="365760"/>
          </a:xfrm>
          <a:prstGeom prst="rect">
            <a:avLst/>
          </a:prstGeom>
        </p:spPr>
        <p:txBody>
          <a:bodyPr/>
          <a:lstStyle/>
          <a:p>
            <a:fld id="{5FDC6087-D9F1-477F-A2A0-82C33682F8B6}" type="slidenum">
              <a:rPr lang="ru-RU" smtClean="0"/>
              <a:pPr/>
              <a:t>‹#›</a:t>
            </a:fld>
            <a:endParaRPr lang="ru-RU" dirty="0"/>
          </a:p>
        </p:txBody>
      </p:sp>
      <p:sp>
        <p:nvSpPr>
          <p:cNvPr id="21" name="Прямоугольник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Прямоугольник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Прямоугольник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a:xfrm>
            <a:off x="7380312" y="6356350"/>
            <a:ext cx="1309536" cy="365760"/>
          </a:xfrm>
        </p:spPr>
        <p:txBody>
          <a:bodyPr/>
          <a:lstStyle/>
          <a:p>
            <a:fld id="{7078E494-D488-4C85-A600-5173040B1DAA}" type="datetime1">
              <a:rPr lang="en-US" smtClean="0"/>
              <a:pPr/>
              <a:t>5/29/2014</a:t>
            </a:fld>
            <a:endParaRPr lang="ru-RU" dirty="0"/>
          </a:p>
        </p:txBody>
      </p:sp>
      <p:sp>
        <p:nvSpPr>
          <p:cNvPr id="8" name="Содержимое 7"/>
          <p:cNvSpPr>
            <a:spLocks noGrp="1"/>
          </p:cNvSpPr>
          <p:nvPr>
            <p:ph sz="quarter" idx="1"/>
          </p:nvPr>
        </p:nvSpPr>
        <p:spPr>
          <a:xfrm>
            <a:off x="457200" y="1219200"/>
            <a:ext cx="8229600"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6400800" y="6355080"/>
            <a:ext cx="2286000" cy="365760"/>
          </a:xfrm>
        </p:spPr>
        <p:txBody>
          <a:bodyPr/>
          <a:lstStyle/>
          <a:p>
            <a:fld id="{00DECB71-AC48-4AA2-B3FA-9D84F08EEAE8}" type="datetime1">
              <a:rPr lang="en-US" smtClean="0"/>
              <a:pPr/>
              <a:t>5/29/2014</a:t>
            </a:fld>
            <a:endParaRPr lang="ru-RU"/>
          </a:p>
        </p:txBody>
      </p:sp>
      <p:sp>
        <p:nvSpPr>
          <p:cNvPr id="6" name="Номер слайда 5"/>
          <p:cNvSpPr>
            <a:spLocks noGrp="1"/>
          </p:cNvSpPr>
          <p:nvPr>
            <p:ph type="sldNum" sz="quarter" idx="12"/>
          </p:nvPr>
        </p:nvSpPr>
        <p:spPr>
          <a:xfrm>
            <a:off x="1069848" y="6355080"/>
            <a:ext cx="1520952" cy="365760"/>
          </a:xfrm>
          <a:prstGeom prst="rect">
            <a:avLst/>
          </a:prstGeom>
        </p:spPr>
        <p:txBody>
          <a:bodyPr/>
          <a:lstStyle/>
          <a:p>
            <a:fld id="{5FDC6087-D9F1-477F-A2A0-82C33682F8B6}" type="slidenum">
              <a:rPr lang="ru-RU" smtClean="0"/>
              <a:pPr/>
              <a:t>‹#›</a:t>
            </a:fld>
            <a:endParaRPr lang="ru-RU"/>
          </a:p>
        </p:txBody>
      </p:sp>
      <p:sp>
        <p:nvSpPr>
          <p:cNvPr id="7" name="Прямоугольник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4955A27C-F360-421D-9E14-C4C119DFDE8A}" type="datetime1">
              <a:rPr lang="en-US" smtClean="0"/>
              <a:pPr/>
              <a:t>5/29/2014</a:t>
            </a:fld>
            <a:endParaRPr lang="ru-RU"/>
          </a:p>
        </p:txBody>
      </p:sp>
      <p:sp>
        <p:nvSpPr>
          <p:cNvPr id="7" name="Номер слайда 6"/>
          <p:cNvSpPr>
            <a:spLocks noGrp="1"/>
          </p:cNvSpPr>
          <p:nvPr>
            <p:ph type="sldNum" sz="quarter" idx="12"/>
          </p:nvPr>
        </p:nvSpPr>
        <p:spPr>
          <a:xfrm>
            <a:off x="612648" y="6356350"/>
            <a:ext cx="1981200" cy="365760"/>
          </a:xfrm>
          <a:prstGeom prst="rect">
            <a:avLst/>
          </a:prstGeom>
        </p:spPr>
        <p:txBody>
          <a:bodyPr/>
          <a:lstStyle/>
          <a:p>
            <a:fld id="{5FDC6087-D9F1-477F-A2A0-82C33682F8B6}" type="slidenum">
              <a:rPr lang="ru-RU" smtClean="0"/>
              <a:pPr/>
              <a:t>‹#›</a:t>
            </a:fld>
            <a:endParaRPr lang="ru-RU"/>
          </a:p>
        </p:txBody>
      </p:sp>
      <p:sp>
        <p:nvSpPr>
          <p:cNvPr id="9" name="Содержимое 8"/>
          <p:cNvSpPr>
            <a:spLocks noGrp="1"/>
          </p:cNvSpPr>
          <p:nvPr>
            <p:ph sz="quarter" idx="1"/>
          </p:nvPr>
        </p:nvSpPr>
        <p:spPr>
          <a:xfrm>
            <a:off x="457200" y="1219200"/>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632198" y="1216152"/>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27E4A0CE-DA94-4E96-A6BE-513BE784E46E}" type="datetime1">
              <a:rPr lang="en-US" smtClean="0"/>
              <a:pPr/>
              <a:t>5/29/2014</a:t>
            </a:fld>
            <a:endParaRPr lang="ru-RU"/>
          </a:p>
        </p:txBody>
      </p:sp>
      <p:sp>
        <p:nvSpPr>
          <p:cNvPr id="9" name="Номер слайда 8"/>
          <p:cNvSpPr>
            <a:spLocks noGrp="1"/>
          </p:cNvSpPr>
          <p:nvPr>
            <p:ph type="sldNum" sz="quarter" idx="12"/>
          </p:nvPr>
        </p:nvSpPr>
        <p:spPr>
          <a:xfrm>
            <a:off x="612648" y="6356350"/>
            <a:ext cx="1981200" cy="365760"/>
          </a:xfrm>
          <a:prstGeom prst="rect">
            <a:avLst/>
          </a:prstGeom>
        </p:spPr>
        <p:txBody>
          <a:bodyPr/>
          <a:lstStyle/>
          <a:p>
            <a:fld id="{5FDC6087-D9F1-477F-A2A0-82C33682F8B6}" type="slidenum">
              <a:rPr lang="ru-RU" smtClean="0"/>
              <a:pPr/>
              <a:t>‹#›</a:t>
            </a:fld>
            <a:endParaRPr lang="ru-RU"/>
          </a:p>
        </p:txBody>
      </p:sp>
      <p:sp>
        <p:nvSpPr>
          <p:cNvPr id="11" name="Содержимое 10"/>
          <p:cNvSpPr>
            <a:spLocks noGrp="1"/>
          </p:cNvSpPr>
          <p:nvPr>
            <p:ph sz="quarter" idx="2"/>
          </p:nvPr>
        </p:nvSpPr>
        <p:spPr>
          <a:xfrm>
            <a:off x="457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648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a:xfrm>
            <a:off x="6804248" y="6356350"/>
            <a:ext cx="1885600" cy="365760"/>
          </a:xfrm>
        </p:spPr>
        <p:txBody>
          <a:bodyPr/>
          <a:lstStyle/>
          <a:p>
            <a:fld id="{6C27AC21-247E-4831-B386-315057A4F428}" type="datetime1">
              <a:rPr lang="en-US" smtClean="0"/>
              <a:pPr/>
              <a:t>5/29/2014</a:t>
            </a:fld>
            <a:endParaRPr lang="ru-RU"/>
          </a:p>
        </p:txBody>
      </p:sp>
      <p:sp>
        <p:nvSpPr>
          <p:cNvPr id="5" name="Номер слайда 4"/>
          <p:cNvSpPr>
            <a:spLocks noGrp="1"/>
          </p:cNvSpPr>
          <p:nvPr>
            <p:ph type="sldNum" sz="quarter" idx="12"/>
          </p:nvPr>
        </p:nvSpPr>
        <p:spPr>
          <a:xfrm>
            <a:off x="612648" y="6356350"/>
            <a:ext cx="1511080" cy="365760"/>
          </a:xfrm>
          <a:prstGeom prst="rect">
            <a:avLst/>
          </a:prstGeom>
        </p:spPr>
        <p:txBody>
          <a:bodyPr/>
          <a:lstStyle/>
          <a:p>
            <a:fld id="{5FDC6087-D9F1-477F-A2A0-82C33682F8B6}" type="slidenum">
              <a:rPr lang="ru-RU" smtClean="0"/>
              <a:pPr/>
              <a:t>‹#›</a:t>
            </a:fld>
            <a:endParaRPr lang="ru-RU" dirty="0"/>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9245E85-754B-4FAA-807C-2BE5DF665F51}" type="datetime1">
              <a:rPr lang="en-US" smtClean="0"/>
              <a:pPr/>
              <a:t>5/29/2014</a:t>
            </a:fld>
            <a:endParaRPr lang="ru-RU"/>
          </a:p>
        </p:txBody>
      </p:sp>
      <p:sp>
        <p:nvSpPr>
          <p:cNvPr id="4" name="Номер слайда 3"/>
          <p:cNvSpPr>
            <a:spLocks noGrp="1"/>
          </p:cNvSpPr>
          <p:nvPr>
            <p:ph type="sldNum" sz="quarter" idx="12"/>
          </p:nvPr>
        </p:nvSpPr>
        <p:spPr>
          <a:xfrm>
            <a:off x="612648" y="6356350"/>
            <a:ext cx="1981200" cy="365760"/>
          </a:xfrm>
          <a:prstGeom prst="rect">
            <a:avLst/>
          </a:prstGeom>
        </p:spPr>
        <p:txBody>
          <a:bodyPr/>
          <a:lstStyle/>
          <a:p>
            <a:fld id="{5FDC6087-D9F1-477F-A2A0-82C33682F8B6}" type="slidenum">
              <a:rPr lang="ru-RU" smtClean="0"/>
              <a:pPr/>
              <a:t>‹#›</a:t>
            </a:fld>
            <a:endParaRPr lang="ru-RU"/>
          </a:p>
        </p:txBody>
      </p:sp>
      <p:sp>
        <p:nvSpPr>
          <p:cNvPr id="5" name="Прямая соединительная линия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5"/>
          <p:cNvSpPr txBox="1">
            <a:spLocks/>
          </p:cNvSpPr>
          <p:nvPr userDrawn="1"/>
        </p:nvSpPr>
        <p:spPr>
          <a:xfrm>
            <a:off x="612648" y="6356350"/>
            <a:ext cx="1367064" cy="36576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FDC6087-D9F1-477F-A2A0-82C33682F8B6}" type="slidenum">
              <a:rPr kumimoji="0" lang="ru-RU" sz="1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C80197C2-9984-492D-A790-B3EDF82F9B31}" type="datetime1">
              <a:rPr lang="en-US" smtClean="0"/>
              <a:pPr/>
              <a:t>5/29/2014</a:t>
            </a:fld>
            <a:endParaRPr lang="ru-RU"/>
          </a:p>
        </p:txBody>
      </p:sp>
      <p:sp>
        <p:nvSpPr>
          <p:cNvPr id="6" name="Нижний колонтитул 5"/>
          <p:cNvSpPr>
            <a:spLocks noGrp="1"/>
          </p:cNvSpPr>
          <p:nvPr>
            <p:ph type="ftr" sz="quarter" idx="11"/>
          </p:nvPr>
        </p:nvSpPr>
        <p:spPr>
          <a:xfrm>
            <a:off x="2898648" y="6356350"/>
            <a:ext cx="3505200" cy="365760"/>
          </a:xfrm>
          <a:prstGeom prst="rect">
            <a:avLst/>
          </a:prstGeom>
        </p:spPr>
        <p:txBody>
          <a:bodyPr/>
          <a:lstStyle/>
          <a:p>
            <a:endParaRPr lang="ru-RU" dirty="0"/>
          </a:p>
        </p:txBody>
      </p:sp>
      <p:sp>
        <p:nvSpPr>
          <p:cNvPr id="7" name="Номер слайда 6"/>
          <p:cNvSpPr>
            <a:spLocks noGrp="1"/>
          </p:cNvSpPr>
          <p:nvPr>
            <p:ph type="sldNum" sz="quarter" idx="12"/>
          </p:nvPr>
        </p:nvSpPr>
        <p:spPr>
          <a:xfrm>
            <a:off x="612648" y="6356350"/>
            <a:ext cx="1981200" cy="365760"/>
          </a:xfrm>
          <a:prstGeom prst="rect">
            <a:avLst/>
          </a:prstGeom>
        </p:spPr>
        <p:txBody>
          <a:bodyPr/>
          <a:lstStyle/>
          <a:p>
            <a:fld id="{5FDC6087-D9F1-477F-A2A0-82C33682F8B6}" type="slidenum">
              <a:rPr lang="ru-RU" smtClean="0"/>
              <a:pPr/>
              <a:t>‹#›</a:t>
            </a:fld>
            <a:endParaRPr 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ая соединительная линия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Содержимое 11"/>
          <p:cNvSpPr>
            <a:spLocks noGrp="1"/>
          </p:cNvSpPr>
          <p:nvPr>
            <p:ph sz="quarter" idx="1"/>
          </p:nvPr>
        </p:nvSpPr>
        <p:spPr>
          <a:xfrm>
            <a:off x="304800" y="304800"/>
            <a:ext cx="57150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E4DA814A-6C53-4257-A979-80A973FB96E2}" type="datetime1">
              <a:rPr lang="en-US" smtClean="0"/>
              <a:pPr/>
              <a:t>5/29/2014</a:t>
            </a:fld>
            <a:endParaRPr lang="ru-RU"/>
          </a:p>
        </p:txBody>
      </p:sp>
      <p:sp>
        <p:nvSpPr>
          <p:cNvPr id="6" name="Нижний колонтитул 5"/>
          <p:cNvSpPr>
            <a:spLocks noGrp="1"/>
          </p:cNvSpPr>
          <p:nvPr>
            <p:ph type="ftr" sz="quarter" idx="11"/>
          </p:nvPr>
        </p:nvSpPr>
        <p:spPr>
          <a:xfrm>
            <a:off x="2898648" y="6356350"/>
            <a:ext cx="3505200" cy="365760"/>
          </a:xfrm>
          <a:prstGeom prst="rect">
            <a:avLst/>
          </a:prstGeom>
        </p:spPr>
        <p:txBody>
          <a:bodyPr/>
          <a:lstStyle/>
          <a:p>
            <a:endParaRPr lang="ru-RU"/>
          </a:p>
        </p:txBody>
      </p:sp>
      <p:sp>
        <p:nvSpPr>
          <p:cNvPr id="7" name="Номер слайда 6"/>
          <p:cNvSpPr>
            <a:spLocks noGrp="1"/>
          </p:cNvSpPr>
          <p:nvPr>
            <p:ph type="sldNum" sz="quarter" idx="12"/>
          </p:nvPr>
        </p:nvSpPr>
        <p:spPr>
          <a:xfrm>
            <a:off x="612648" y="6356350"/>
            <a:ext cx="1981200" cy="365760"/>
          </a:xfrm>
          <a:prstGeom prst="rect">
            <a:avLst/>
          </a:prstGeom>
        </p:spPr>
        <p:txBody>
          <a:bodyPr/>
          <a:lstStyle/>
          <a:p>
            <a:fld id="{5FDC6087-D9F1-477F-A2A0-82C33682F8B6}" type="slidenum">
              <a:rPr lang="ru-RU" smtClean="0"/>
              <a:pPr/>
              <a:t>‹#›</a:t>
            </a:fld>
            <a:endParaRPr 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153CEA1-9E00-45D5-AEAA-786C84614A11}" type="datetime1">
              <a:rPr lang="en-US" smtClean="0"/>
              <a:pPr/>
              <a:t>5/29/2014</a:t>
            </a:fld>
            <a:endParaRPr lang="ru-RU"/>
          </a:p>
        </p:txBody>
      </p:sp>
      <p:sp>
        <p:nvSpPr>
          <p:cNvPr id="5" name="Нижний колонтитул 4"/>
          <p:cNvSpPr>
            <a:spLocks noGrp="1"/>
          </p:cNvSpPr>
          <p:nvPr>
            <p:ph type="ftr" sz="quarter" idx="11"/>
          </p:nvPr>
        </p:nvSpPr>
        <p:spPr>
          <a:xfrm>
            <a:off x="2898648" y="6356350"/>
            <a:ext cx="3505200" cy="365760"/>
          </a:xfrm>
          <a:prstGeom prst="rect">
            <a:avLst/>
          </a:prstGeom>
        </p:spPr>
        <p:txBody>
          <a:bodyPr/>
          <a:lstStyle/>
          <a:p>
            <a:endParaRPr lang="ru-RU"/>
          </a:p>
        </p:txBody>
      </p:sp>
      <p:sp>
        <p:nvSpPr>
          <p:cNvPr id="6" name="Номер слайда 5"/>
          <p:cNvSpPr>
            <a:spLocks noGrp="1"/>
          </p:cNvSpPr>
          <p:nvPr>
            <p:ph type="sldNum" sz="quarter" idx="12"/>
          </p:nvPr>
        </p:nvSpPr>
        <p:spPr>
          <a:xfrm>
            <a:off x="612648" y="6356350"/>
            <a:ext cx="1981200" cy="365760"/>
          </a:xfrm>
          <a:prstGeom prst="rect">
            <a:avLst/>
          </a:prstGeom>
        </p:spPr>
        <p:txBody>
          <a:bodyPr/>
          <a:lstStyle/>
          <a:p>
            <a:fld id="{5FDC6087-D9F1-477F-A2A0-82C33682F8B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86E4F5C-2101-4C0A-AF60-CED53BF62153}" type="datetime1">
              <a:rPr lang="en-US" smtClean="0"/>
              <a:pPr/>
              <a:t>5/29/2014</a:t>
            </a:fld>
            <a:endParaRPr lang="ru-RU"/>
          </a:p>
        </p:txBody>
      </p:sp>
      <p:sp>
        <p:nvSpPr>
          <p:cNvPr id="5" name="Нижний колонтитул 4"/>
          <p:cNvSpPr>
            <a:spLocks noGrp="1"/>
          </p:cNvSpPr>
          <p:nvPr>
            <p:ph type="ftr" sz="quarter" idx="11"/>
          </p:nvPr>
        </p:nvSpPr>
        <p:spPr>
          <a:xfrm>
            <a:off x="2898648" y="6356350"/>
            <a:ext cx="3505200" cy="365760"/>
          </a:xfrm>
          <a:prstGeom prst="rect">
            <a:avLst/>
          </a:prstGeom>
        </p:spPr>
        <p:txBody>
          <a:bodyPr/>
          <a:lstStyle/>
          <a:p>
            <a:endParaRPr lang="ru-RU"/>
          </a:p>
        </p:txBody>
      </p:sp>
      <p:sp>
        <p:nvSpPr>
          <p:cNvPr id="6" name="Номер слайда 5"/>
          <p:cNvSpPr>
            <a:spLocks noGrp="1"/>
          </p:cNvSpPr>
          <p:nvPr>
            <p:ph type="sldNum" sz="quarter" idx="12"/>
          </p:nvPr>
        </p:nvSpPr>
        <p:spPr>
          <a:xfrm>
            <a:off x="612648" y="6356350"/>
            <a:ext cx="1981200" cy="365760"/>
          </a:xfrm>
          <a:prstGeom prst="rect">
            <a:avLst/>
          </a:prstGeom>
        </p:spPr>
        <p:txBody>
          <a:bodyPr/>
          <a:lstStyle/>
          <a:p>
            <a:fld id="{5FDC6087-D9F1-477F-A2A0-82C33682F8B6}" type="slidenum">
              <a:rPr lang="ru-RU" smtClean="0"/>
              <a:pPr/>
              <a:t>‹#›</a:t>
            </a:fld>
            <a:endParaRPr lang="ru-RU"/>
          </a:p>
        </p:txBody>
      </p:sp>
      <p:sp>
        <p:nvSpPr>
          <p:cNvPr id="7" name="Прямая соединительная линия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Равнобедренный треугольник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152400"/>
            <a:ext cx="8229600" cy="990600"/>
          </a:xfrm>
          <a:prstGeom prst="rect">
            <a:avLst/>
          </a:prstGeom>
        </p:spPr>
        <p:txBody>
          <a:bodyPr vert="horz"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1C80A8D0-5A58-492D-B23A-FC299453E6DD}" type="datetime1">
              <a:rPr lang="en-US" smtClean="0"/>
              <a:pPr/>
              <a:t>5/29/2014</a:t>
            </a:fld>
            <a:endParaRPr lang="ru-RU"/>
          </a:p>
        </p:txBody>
      </p:sp>
      <p:sp>
        <p:nvSpPr>
          <p:cNvPr id="28" name="Прямая соединительная линия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Прямая соединительная линия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Равнобедренный треугольник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TextBox 14"/>
          <p:cNvSpPr txBox="1"/>
          <p:nvPr userDrawn="1"/>
        </p:nvSpPr>
        <p:spPr>
          <a:xfrm>
            <a:off x="683568" y="6381328"/>
            <a:ext cx="909223" cy="307777"/>
          </a:xfrm>
          <a:prstGeom prst="rect">
            <a:avLst/>
          </a:prstGeom>
          <a:noFill/>
        </p:spPr>
        <p:txBody>
          <a:bodyPr wrap="none" rtlCol="0">
            <a:spAutoFit/>
          </a:bodyPr>
          <a:lstStyle/>
          <a:p>
            <a:r>
              <a:rPr lang="ru-RU" sz="1400" dirty="0" smtClean="0">
                <a:solidFill>
                  <a:schemeClr val="tx1">
                    <a:lumMod val="75000"/>
                    <a:lumOff val="25000"/>
                  </a:schemeClr>
                </a:solidFill>
              </a:rPr>
              <a:t>Слайд</a:t>
            </a:r>
            <a:r>
              <a:rPr lang="ru-RU" sz="1400" baseline="0" dirty="0" smtClean="0">
                <a:solidFill>
                  <a:schemeClr val="tx1">
                    <a:lumMod val="75000"/>
                    <a:lumOff val="25000"/>
                  </a:schemeClr>
                </a:solidFill>
              </a:rPr>
              <a:t> </a:t>
            </a:r>
            <a:fld id="{2943A379-DFD9-450C-BEEC-265AF848E0E9}" type="slidenum">
              <a:rPr lang="ru-RU" sz="1400" smtClean="0">
                <a:solidFill>
                  <a:schemeClr val="tx1">
                    <a:lumMod val="75000"/>
                    <a:lumOff val="25000"/>
                  </a:schemeClr>
                </a:solidFill>
              </a:rPr>
              <a:pPr/>
              <a:t>‹#›</a:t>
            </a:fld>
            <a:endParaRPr lang="ru-RU" sz="1400" dirty="0">
              <a:solidFill>
                <a:schemeClr val="tx1">
                  <a:lumMod val="75000"/>
                  <a:lumOff val="25000"/>
                </a:schemeClr>
              </a:solidFill>
            </a:endParaRPr>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hf sldNum="0" hdr="0" ftr="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cyber.law.harvard.edu/publications/2012/mapping_russian_twitter"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19200" y="3886200"/>
            <a:ext cx="6737176" cy="990600"/>
          </a:xfrm>
        </p:spPr>
        <p:txBody>
          <a:bodyPr>
            <a:normAutofit fontScale="90000"/>
          </a:bodyPr>
          <a:lstStyle/>
          <a:p>
            <a:r>
              <a:rPr lang="ru-RU" dirty="0" smtClean="0"/>
              <a:t>Кто, для чего и как изучает социальные сети?</a:t>
            </a:r>
            <a:endParaRPr lang="ru-RU" dirty="0"/>
          </a:p>
        </p:txBody>
      </p:sp>
      <p:sp>
        <p:nvSpPr>
          <p:cNvPr id="3" name="Подзаголовок 2"/>
          <p:cNvSpPr>
            <a:spLocks noGrp="1"/>
          </p:cNvSpPr>
          <p:nvPr>
            <p:ph type="subTitle" idx="1"/>
          </p:nvPr>
        </p:nvSpPr>
        <p:spPr>
          <a:xfrm>
            <a:off x="1219200" y="5124450"/>
            <a:ext cx="6858000" cy="608806"/>
          </a:xfrm>
        </p:spPr>
        <p:txBody>
          <a:bodyPr>
            <a:noAutofit/>
          </a:bodyPr>
          <a:lstStyle/>
          <a:p>
            <a:r>
              <a:rPr lang="ru-RU" sz="1400" dirty="0" smtClean="0">
                <a:solidFill>
                  <a:schemeClr val="tx1"/>
                </a:solidFill>
              </a:rPr>
              <a:t>Семинар Московской Секции </a:t>
            </a:r>
            <a:r>
              <a:rPr lang="en-US" sz="1400" dirty="0" smtClean="0">
                <a:solidFill>
                  <a:schemeClr val="tx1"/>
                </a:solidFill>
              </a:rPr>
              <a:t>ACM SIGMOD</a:t>
            </a:r>
            <a:endParaRPr lang="ru-RU" sz="1400" dirty="0" smtClean="0">
              <a:solidFill>
                <a:schemeClr val="tx1"/>
              </a:solidFill>
            </a:endParaRPr>
          </a:p>
          <a:p>
            <a:r>
              <a:rPr lang="en-US" sz="1400" dirty="0" smtClean="0">
                <a:solidFill>
                  <a:schemeClr val="tx1"/>
                </a:solidFill>
              </a:rPr>
              <a:t>29 </a:t>
            </a:r>
            <a:r>
              <a:rPr lang="ru-RU" sz="1400" dirty="0" smtClean="0">
                <a:solidFill>
                  <a:schemeClr val="tx1"/>
                </a:solidFill>
              </a:rPr>
              <a:t>мая 2014 </a:t>
            </a:r>
            <a:endParaRPr lang="ru-RU" sz="1400" dirty="0">
              <a:solidFill>
                <a:schemeClr val="tx1"/>
              </a:solidFill>
            </a:endParaRPr>
          </a:p>
        </p:txBody>
      </p:sp>
      <p:pic>
        <p:nvPicPr>
          <p:cNvPr id="4" name="Рисунок 1"/>
          <p:cNvPicPr/>
          <p:nvPr/>
        </p:nvPicPr>
        <p:blipFill>
          <a:blip r:embed="rId3" cstate="print"/>
          <a:srcRect/>
          <a:stretch>
            <a:fillRect/>
          </a:stretch>
        </p:blipFill>
        <p:spPr bwMode="auto">
          <a:xfrm>
            <a:off x="467544" y="116632"/>
            <a:ext cx="2232248" cy="1512168"/>
          </a:xfrm>
          <a:prstGeom prst="rect">
            <a:avLst/>
          </a:prstGeom>
          <a:noFill/>
          <a:ln w="9525">
            <a:noFill/>
            <a:miter lim="800000"/>
            <a:headEnd/>
            <a:tailEnd/>
          </a:ln>
        </p:spPr>
      </p:pic>
      <p:sp>
        <p:nvSpPr>
          <p:cNvPr id="7" name="Rectangle 6"/>
          <p:cNvSpPr/>
          <p:nvPr/>
        </p:nvSpPr>
        <p:spPr>
          <a:xfrm>
            <a:off x="5940152" y="404664"/>
            <a:ext cx="2592288" cy="923330"/>
          </a:xfrm>
          <a:prstGeom prst="rect">
            <a:avLst/>
          </a:prstGeom>
          <a:solidFill>
            <a:schemeClr val="accent2">
              <a:lumMod val="20000"/>
              <a:lumOff val="80000"/>
            </a:schemeClr>
          </a:solidFill>
        </p:spPr>
        <p:txBody>
          <a:bodyPr wrap="square">
            <a:spAutoFit/>
          </a:bodyPr>
          <a:lstStyle/>
          <a:p>
            <a:r>
              <a:rPr lang="ru-RU" b="1" dirty="0" smtClean="0">
                <a:solidFill>
                  <a:schemeClr val="tx2"/>
                </a:solidFill>
                <a:latin typeface="Times New Roman" pitchFamily="18" charset="0"/>
                <a:cs typeface="Times New Roman" pitchFamily="18" charset="0"/>
              </a:rPr>
              <a:t>Центр Изучения Интернета и Общества</a:t>
            </a:r>
          </a:p>
          <a:p>
            <a:r>
              <a:rPr lang="en-US" dirty="0" smtClean="0">
                <a:latin typeface="Times New Roman" pitchFamily="18" charset="0"/>
                <a:cs typeface="Times New Roman" pitchFamily="18" charset="0"/>
              </a:rPr>
              <a:t>www.newmediacenter.ru</a:t>
            </a:r>
            <a:endParaRPr lang="de-DE" dirty="0">
              <a:latin typeface="Times New Roman" pitchFamily="18" charset="0"/>
              <a:cs typeface="Times New Roman" pitchFamily="18" charset="0"/>
            </a:endParaRPr>
          </a:p>
        </p:txBody>
      </p:sp>
      <p:pic>
        <p:nvPicPr>
          <p:cNvPr id="5" name="Рисунок 6"/>
          <p:cNvPicPr/>
          <p:nvPr/>
        </p:nvPicPr>
        <p:blipFill>
          <a:blip r:embed="rId4" cstate="print"/>
          <a:srcRect/>
          <a:stretch>
            <a:fillRect/>
          </a:stretch>
        </p:blipFill>
        <p:spPr bwMode="auto">
          <a:xfrm>
            <a:off x="5076056" y="476672"/>
            <a:ext cx="797752" cy="797442"/>
          </a:xfrm>
          <a:prstGeom prst="rect">
            <a:avLst/>
          </a:prstGeom>
          <a:noFill/>
          <a:ln w="9525">
            <a:noFill/>
            <a:miter lim="800000"/>
            <a:headEnd/>
            <a:tailEnd/>
          </a:ln>
        </p:spPr>
      </p:pic>
      <p:sp>
        <p:nvSpPr>
          <p:cNvPr id="8" name="Заголовок 1"/>
          <p:cNvSpPr txBox="1">
            <a:spLocks/>
          </p:cNvSpPr>
          <p:nvPr/>
        </p:nvSpPr>
        <p:spPr>
          <a:xfrm>
            <a:off x="5580112" y="6021288"/>
            <a:ext cx="2632720" cy="504056"/>
          </a:xfrm>
          <a:prstGeom prst="rect">
            <a:avLst/>
          </a:prstGeom>
        </p:spPr>
        <p:txBody>
          <a:bodyPr vert="horz" anchor="t" anchorCtr="0">
            <a:normAutofit fontScale="82500" lnSpcReduction="10000"/>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lang="ru-RU" sz="3200" dirty="0" smtClean="0">
                <a:latin typeface="+mj-lt"/>
                <a:ea typeface="+mj-ea"/>
                <a:cs typeface="+mj-cs"/>
              </a:rPr>
              <a:t>Сергей Чернов</a:t>
            </a:r>
            <a:endParaRPr kumimoji="0" lang="ru-RU"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Социальные сети в онлайне</a:t>
            </a:r>
            <a:endParaRPr lang="de-DE" dirty="0"/>
          </a:p>
        </p:txBody>
      </p:sp>
      <p:sp>
        <p:nvSpPr>
          <p:cNvPr id="3" name="Date Placeholder 2"/>
          <p:cNvSpPr>
            <a:spLocks noGrp="1"/>
          </p:cNvSpPr>
          <p:nvPr>
            <p:ph type="dt" sz="half" idx="10"/>
          </p:nvPr>
        </p:nvSpPr>
        <p:spPr/>
        <p:txBody>
          <a:bodyPr/>
          <a:lstStyle/>
          <a:p>
            <a:fld id="{BB38A1DC-C9CD-4C87-90B4-1685A7AE96F4}" type="datetime1">
              <a:rPr lang="en-US" smtClean="0"/>
              <a:pPr/>
              <a:t>5/29/2014</a:t>
            </a:fld>
            <a:endParaRPr lang="ru-RU"/>
          </a:p>
        </p:txBody>
      </p:sp>
      <p:pic>
        <p:nvPicPr>
          <p:cNvPr id="5" name="Picture 2"/>
          <p:cNvPicPr>
            <a:picLocks noChangeAspect="1" noChangeArrowheads="1"/>
          </p:cNvPicPr>
          <p:nvPr/>
        </p:nvPicPr>
        <p:blipFill>
          <a:blip r:embed="rId3" cstate="print"/>
          <a:srcRect/>
          <a:stretch>
            <a:fillRect/>
          </a:stretch>
        </p:blipFill>
        <p:spPr bwMode="auto">
          <a:xfrm>
            <a:off x="4644008" y="3320848"/>
            <a:ext cx="2355476" cy="1764335"/>
          </a:xfrm>
          <a:prstGeom prst="rect">
            <a:avLst/>
          </a:prstGeom>
          <a:noFill/>
          <a:ln w="9525">
            <a:noFill/>
            <a:miter lim="800000"/>
            <a:headEnd/>
            <a:tailEnd/>
          </a:ln>
        </p:spPr>
      </p:pic>
      <p:pic>
        <p:nvPicPr>
          <p:cNvPr id="6" name="Picture 3"/>
          <p:cNvPicPr>
            <a:picLocks noChangeAspect="1" noChangeArrowheads="1"/>
          </p:cNvPicPr>
          <p:nvPr/>
        </p:nvPicPr>
        <p:blipFill>
          <a:blip r:embed="rId4" cstate="print"/>
          <a:srcRect/>
          <a:stretch>
            <a:fillRect/>
          </a:stretch>
        </p:blipFill>
        <p:spPr bwMode="auto">
          <a:xfrm>
            <a:off x="5364088" y="1476853"/>
            <a:ext cx="1728192" cy="1690126"/>
          </a:xfrm>
          <a:prstGeom prst="rect">
            <a:avLst/>
          </a:prstGeom>
          <a:noFill/>
          <a:ln w="9525">
            <a:noFill/>
            <a:miter lim="800000"/>
            <a:headEnd/>
            <a:tailEnd/>
          </a:ln>
        </p:spPr>
      </p:pic>
      <p:pic>
        <p:nvPicPr>
          <p:cNvPr id="7" name="Picture 4"/>
          <p:cNvPicPr>
            <a:picLocks noChangeAspect="1" noChangeArrowheads="1"/>
          </p:cNvPicPr>
          <p:nvPr/>
        </p:nvPicPr>
        <p:blipFill>
          <a:blip r:embed="rId5" cstate="print"/>
          <a:srcRect/>
          <a:stretch>
            <a:fillRect/>
          </a:stretch>
        </p:blipFill>
        <p:spPr bwMode="auto">
          <a:xfrm>
            <a:off x="7740352" y="4941168"/>
            <a:ext cx="812226" cy="895726"/>
          </a:xfrm>
          <a:prstGeom prst="rect">
            <a:avLst/>
          </a:prstGeom>
          <a:noFill/>
          <a:ln w="9525">
            <a:noFill/>
            <a:miter lim="800000"/>
            <a:headEnd/>
            <a:tailEnd/>
          </a:ln>
        </p:spPr>
      </p:pic>
      <p:pic>
        <p:nvPicPr>
          <p:cNvPr id="9" name="Picture 6"/>
          <p:cNvPicPr>
            <a:picLocks noChangeAspect="1" noChangeArrowheads="1"/>
          </p:cNvPicPr>
          <p:nvPr/>
        </p:nvPicPr>
        <p:blipFill>
          <a:blip r:embed="rId6" cstate="print"/>
          <a:srcRect/>
          <a:stretch>
            <a:fillRect/>
          </a:stretch>
        </p:blipFill>
        <p:spPr bwMode="auto">
          <a:xfrm>
            <a:off x="7668344" y="2564904"/>
            <a:ext cx="1080121" cy="810091"/>
          </a:xfrm>
          <a:prstGeom prst="rect">
            <a:avLst/>
          </a:prstGeom>
          <a:noFill/>
          <a:ln w="9525">
            <a:noFill/>
            <a:miter lim="800000"/>
            <a:headEnd/>
            <a:tailEnd/>
          </a:ln>
        </p:spPr>
      </p:pic>
      <p:pic>
        <p:nvPicPr>
          <p:cNvPr id="21510" name="Picture 6"/>
          <p:cNvPicPr>
            <a:picLocks noChangeAspect="1" noChangeArrowheads="1"/>
          </p:cNvPicPr>
          <p:nvPr/>
        </p:nvPicPr>
        <p:blipFill>
          <a:blip r:embed="rId7" cstate="print"/>
          <a:srcRect/>
          <a:stretch>
            <a:fillRect/>
          </a:stretch>
        </p:blipFill>
        <p:spPr bwMode="auto">
          <a:xfrm>
            <a:off x="7092280" y="1052736"/>
            <a:ext cx="2034512" cy="1440160"/>
          </a:xfrm>
          <a:prstGeom prst="rect">
            <a:avLst/>
          </a:prstGeom>
          <a:noFill/>
          <a:ln w="9525">
            <a:noFill/>
            <a:miter lim="800000"/>
            <a:headEnd/>
            <a:tailEnd/>
          </a:ln>
        </p:spPr>
      </p:pic>
      <p:sp>
        <p:nvSpPr>
          <p:cNvPr id="15" name="TextBox 14"/>
          <p:cNvSpPr txBox="1"/>
          <p:nvPr/>
        </p:nvSpPr>
        <p:spPr>
          <a:xfrm>
            <a:off x="755576" y="2132856"/>
            <a:ext cx="3096344" cy="2369880"/>
          </a:xfrm>
          <a:prstGeom prst="rect">
            <a:avLst/>
          </a:prstGeom>
          <a:noFill/>
        </p:spPr>
        <p:txBody>
          <a:bodyPr wrap="square" rtlCol="0">
            <a:spAutoFit/>
          </a:bodyPr>
          <a:lstStyle/>
          <a:p>
            <a:r>
              <a:rPr lang="ru-RU" sz="2400" dirty="0" smtClean="0">
                <a:solidFill>
                  <a:schemeClr val="accent2">
                    <a:lumMod val="50000"/>
                  </a:schemeClr>
                </a:solidFill>
              </a:rPr>
              <a:t>Аудитория</a:t>
            </a:r>
            <a:r>
              <a:rPr lang="ru-RU" sz="2400" dirty="0" smtClean="0">
                <a:solidFill>
                  <a:schemeClr val="accent2">
                    <a:lumMod val="50000"/>
                  </a:schemeClr>
                </a:solidFill>
              </a:rPr>
              <a:t>:</a:t>
            </a:r>
            <a:endParaRPr lang="de-DE" sz="2400" dirty="0" smtClean="0">
              <a:solidFill>
                <a:schemeClr val="accent2">
                  <a:lumMod val="50000"/>
                </a:schemeClr>
              </a:solidFill>
            </a:endParaRPr>
          </a:p>
          <a:p>
            <a:endParaRPr lang="ru-RU" sz="2400" dirty="0" smtClean="0">
              <a:solidFill>
                <a:schemeClr val="accent2">
                  <a:lumMod val="50000"/>
                </a:schemeClr>
              </a:solidFill>
            </a:endParaRPr>
          </a:p>
          <a:p>
            <a:r>
              <a:rPr lang="en-US" sz="2000" dirty="0" err="1" smtClean="0">
                <a:solidFill>
                  <a:schemeClr val="accent2">
                    <a:lumMod val="50000"/>
                  </a:schemeClr>
                </a:solidFill>
              </a:rPr>
              <a:t>Facebook</a:t>
            </a:r>
            <a:r>
              <a:rPr lang="en-US" sz="2000" dirty="0" smtClean="0">
                <a:solidFill>
                  <a:schemeClr val="accent2">
                    <a:lumMod val="50000"/>
                  </a:schemeClr>
                </a:solidFill>
              </a:rPr>
              <a:t> </a:t>
            </a:r>
            <a:r>
              <a:rPr lang="ru-RU" sz="2000" dirty="0" smtClean="0">
                <a:solidFill>
                  <a:schemeClr val="accent2">
                    <a:lumMod val="50000"/>
                  </a:schemeClr>
                </a:solidFill>
              </a:rPr>
              <a:t>- 1,2 млрд </a:t>
            </a:r>
          </a:p>
          <a:p>
            <a:r>
              <a:rPr lang="en-US" sz="2000" dirty="0" smtClean="0">
                <a:solidFill>
                  <a:schemeClr val="accent2">
                    <a:lumMod val="50000"/>
                  </a:schemeClr>
                </a:solidFill>
              </a:rPr>
              <a:t>Twitter </a:t>
            </a:r>
            <a:r>
              <a:rPr lang="ru-RU" sz="2000" dirty="0" smtClean="0">
                <a:solidFill>
                  <a:schemeClr val="accent2">
                    <a:lumMod val="50000"/>
                  </a:schemeClr>
                </a:solidFill>
              </a:rPr>
              <a:t> – 200 млн </a:t>
            </a:r>
          </a:p>
          <a:p>
            <a:r>
              <a:rPr lang="en-US" sz="2000" dirty="0" err="1" smtClean="0">
                <a:solidFill>
                  <a:schemeClr val="accent2">
                    <a:lumMod val="50000"/>
                  </a:schemeClr>
                </a:solidFill>
              </a:rPr>
              <a:t>Linkedin</a:t>
            </a:r>
            <a:r>
              <a:rPr lang="ru-RU" sz="2000" dirty="0" smtClean="0">
                <a:solidFill>
                  <a:schemeClr val="accent2">
                    <a:lumMod val="50000"/>
                  </a:schemeClr>
                </a:solidFill>
              </a:rPr>
              <a:t> – 220 млн</a:t>
            </a:r>
          </a:p>
          <a:p>
            <a:r>
              <a:rPr lang="ru-RU" sz="2000" b="1" dirty="0" smtClean="0">
                <a:solidFill>
                  <a:schemeClr val="accent2">
                    <a:lumMod val="50000"/>
                  </a:schemeClr>
                </a:solidFill>
              </a:rPr>
              <a:t>Вконтакте</a:t>
            </a:r>
            <a:r>
              <a:rPr lang="ru-RU" sz="2000" dirty="0" smtClean="0">
                <a:solidFill>
                  <a:schemeClr val="accent2">
                    <a:lumMod val="50000"/>
                  </a:schemeClr>
                </a:solidFill>
              </a:rPr>
              <a:t> – 60 млн</a:t>
            </a:r>
          </a:p>
          <a:p>
            <a:r>
              <a:rPr lang="ru-RU" sz="2000" b="1" dirty="0" smtClean="0">
                <a:solidFill>
                  <a:schemeClr val="accent2">
                    <a:lumMod val="50000"/>
                  </a:schemeClr>
                </a:solidFill>
              </a:rPr>
              <a:t>Одноклассники</a:t>
            </a:r>
            <a:r>
              <a:rPr lang="ru-RU" sz="2000" dirty="0" smtClean="0">
                <a:solidFill>
                  <a:schemeClr val="accent2">
                    <a:lumMod val="50000"/>
                  </a:schemeClr>
                </a:solidFill>
              </a:rPr>
              <a:t> – 50 млн</a:t>
            </a:r>
            <a:endParaRPr lang="de-DE" sz="2000" dirty="0">
              <a:solidFill>
                <a:schemeClr val="accent2">
                  <a:lumMod val="50000"/>
                </a:schemeClr>
              </a:solidFill>
            </a:endParaRPr>
          </a:p>
        </p:txBody>
      </p:sp>
      <p:pic>
        <p:nvPicPr>
          <p:cNvPr id="396291" name="Picture 3" descr="C:\Users\Chernov\Desktop\Sigmod Seminar\Images\linkedin.jpeg"/>
          <p:cNvPicPr>
            <a:picLocks noChangeAspect="1" noChangeArrowheads="1"/>
          </p:cNvPicPr>
          <p:nvPr/>
        </p:nvPicPr>
        <p:blipFill>
          <a:blip r:embed="rId8" cstate="print"/>
          <a:srcRect/>
          <a:stretch>
            <a:fillRect/>
          </a:stretch>
        </p:blipFill>
        <p:spPr bwMode="auto">
          <a:xfrm>
            <a:off x="4355976" y="5301208"/>
            <a:ext cx="2927520" cy="875331"/>
          </a:xfrm>
          <a:prstGeom prst="rect">
            <a:avLst/>
          </a:prstGeom>
          <a:noFill/>
        </p:spPr>
      </p:pic>
      <p:pic>
        <p:nvPicPr>
          <p:cNvPr id="396292" name="Picture 4" descr="C:\Users\Chernov\Desktop\Sigmod Seminar\Images\odnoklassniki.jpeg"/>
          <p:cNvPicPr>
            <a:picLocks noChangeAspect="1" noChangeArrowheads="1"/>
          </p:cNvPicPr>
          <p:nvPr/>
        </p:nvPicPr>
        <p:blipFill>
          <a:blip r:embed="rId9" cstate="print"/>
          <a:srcRect/>
          <a:stretch>
            <a:fillRect/>
          </a:stretch>
        </p:blipFill>
        <p:spPr bwMode="auto">
          <a:xfrm>
            <a:off x="7412310" y="3534538"/>
            <a:ext cx="1552178" cy="113747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Анатомия </a:t>
            </a:r>
            <a:r>
              <a:rPr lang="en-US" dirty="0" err="1" smtClean="0"/>
              <a:t>Facebook</a:t>
            </a:r>
            <a:endParaRPr lang="de-DE" dirty="0"/>
          </a:p>
        </p:txBody>
      </p:sp>
      <p:sp>
        <p:nvSpPr>
          <p:cNvPr id="3" name="Date Placeholder 2"/>
          <p:cNvSpPr>
            <a:spLocks noGrp="1"/>
          </p:cNvSpPr>
          <p:nvPr>
            <p:ph type="dt" sz="half" idx="10"/>
          </p:nvPr>
        </p:nvSpPr>
        <p:spPr/>
        <p:txBody>
          <a:bodyPr/>
          <a:lstStyle/>
          <a:p>
            <a:fld id="{6C27AC21-247E-4831-B386-315057A4F428}" type="datetime1">
              <a:rPr lang="en-US" smtClean="0"/>
              <a:pPr/>
              <a:t>5/29/2014</a:t>
            </a:fld>
            <a:endParaRPr lang="ru-RU"/>
          </a:p>
        </p:txBody>
      </p:sp>
      <p:sp>
        <p:nvSpPr>
          <p:cNvPr id="4" name="Rectangle 3"/>
          <p:cNvSpPr/>
          <p:nvPr/>
        </p:nvSpPr>
        <p:spPr>
          <a:xfrm>
            <a:off x="6012160" y="2420888"/>
            <a:ext cx="3131840" cy="954107"/>
          </a:xfrm>
          <a:prstGeom prst="rect">
            <a:avLst/>
          </a:prstGeom>
        </p:spPr>
        <p:txBody>
          <a:bodyPr wrap="square">
            <a:spAutoFit/>
          </a:bodyPr>
          <a:lstStyle/>
          <a:p>
            <a:r>
              <a:rPr lang="en-GB" sz="1400" dirty="0" smtClean="0"/>
              <a:t>BACKSTROM, L. Anatomy of </a:t>
            </a:r>
            <a:r>
              <a:rPr lang="en-GB" sz="1400" dirty="0" err="1" smtClean="0"/>
              <a:t>Facebook</a:t>
            </a:r>
            <a:r>
              <a:rPr lang="en-GB" sz="1400" dirty="0" smtClean="0"/>
              <a:t>. https://www.facebook.com/notes/facebookdata-team/anatomy-offacebook/10150388519243859, 2011. </a:t>
            </a:r>
            <a:endParaRPr lang="de-DE" sz="1400" dirty="0"/>
          </a:p>
        </p:txBody>
      </p:sp>
      <p:pic>
        <p:nvPicPr>
          <p:cNvPr id="2050" name="Picture 2" descr="C:\Users\Chernov\Desktop\Sigmod Seminar\Images\anatomy 1.jpg"/>
          <p:cNvPicPr>
            <a:picLocks noChangeAspect="1" noChangeArrowheads="1"/>
          </p:cNvPicPr>
          <p:nvPr/>
        </p:nvPicPr>
        <p:blipFill>
          <a:blip r:embed="rId3" cstate="print"/>
          <a:srcRect/>
          <a:stretch>
            <a:fillRect/>
          </a:stretch>
        </p:blipFill>
        <p:spPr bwMode="auto">
          <a:xfrm>
            <a:off x="827584" y="1268760"/>
            <a:ext cx="4464496" cy="2616690"/>
          </a:xfrm>
          <a:prstGeom prst="rect">
            <a:avLst/>
          </a:prstGeom>
          <a:noFill/>
        </p:spPr>
      </p:pic>
      <p:pic>
        <p:nvPicPr>
          <p:cNvPr id="2051" name="Picture 3" descr="C:\Users\Chernov\Desktop\Sigmod Seminar\Images\anatomy 2.jpg"/>
          <p:cNvPicPr>
            <a:picLocks noChangeAspect="1" noChangeArrowheads="1"/>
          </p:cNvPicPr>
          <p:nvPr/>
        </p:nvPicPr>
        <p:blipFill>
          <a:blip r:embed="rId4" cstate="print"/>
          <a:srcRect/>
          <a:stretch>
            <a:fillRect/>
          </a:stretch>
        </p:blipFill>
        <p:spPr bwMode="auto">
          <a:xfrm>
            <a:off x="179512" y="3789040"/>
            <a:ext cx="6281663" cy="2530114"/>
          </a:xfrm>
          <a:prstGeom prst="rect">
            <a:avLst/>
          </a:prstGeom>
          <a:noFill/>
        </p:spPr>
      </p:pic>
      <p:sp>
        <p:nvSpPr>
          <p:cNvPr id="7" name="Rectangle 6"/>
          <p:cNvSpPr/>
          <p:nvPr/>
        </p:nvSpPr>
        <p:spPr>
          <a:xfrm>
            <a:off x="5940152" y="1268760"/>
            <a:ext cx="2587247" cy="369332"/>
          </a:xfrm>
          <a:prstGeom prst="rect">
            <a:avLst/>
          </a:prstGeom>
        </p:spPr>
        <p:txBody>
          <a:bodyPr wrap="none">
            <a:spAutoFit/>
          </a:bodyPr>
          <a:lstStyle/>
          <a:p>
            <a:r>
              <a:rPr lang="en-US" b="1" dirty="0" smtClean="0"/>
              <a:t>721 </a:t>
            </a:r>
            <a:r>
              <a:rPr lang="ru-RU" b="1" dirty="0" smtClean="0"/>
              <a:t>млн пользователей</a:t>
            </a:r>
            <a:endParaRPr lang="de-DE" b="1" dirty="0"/>
          </a:p>
        </p:txBody>
      </p:sp>
      <p:sp>
        <p:nvSpPr>
          <p:cNvPr id="8" name="Rectangle 7"/>
          <p:cNvSpPr/>
          <p:nvPr/>
        </p:nvSpPr>
        <p:spPr>
          <a:xfrm>
            <a:off x="6012160" y="1700808"/>
            <a:ext cx="1761188" cy="369332"/>
          </a:xfrm>
          <a:prstGeom prst="rect">
            <a:avLst/>
          </a:prstGeom>
        </p:spPr>
        <p:txBody>
          <a:bodyPr wrap="none">
            <a:spAutoFit/>
          </a:bodyPr>
          <a:lstStyle/>
          <a:p>
            <a:r>
              <a:rPr lang="de-DE" b="1" dirty="0" smtClean="0"/>
              <a:t>69 </a:t>
            </a:r>
            <a:r>
              <a:rPr lang="ru-RU" b="1" dirty="0" smtClean="0"/>
              <a:t>млрд связей</a:t>
            </a:r>
            <a:endParaRPr lang="de-DE" b="1" dirty="0"/>
          </a:p>
        </p:txBody>
      </p:sp>
      <p:sp>
        <p:nvSpPr>
          <p:cNvPr id="9" name="Rectangle 8"/>
          <p:cNvSpPr/>
          <p:nvPr/>
        </p:nvSpPr>
        <p:spPr>
          <a:xfrm>
            <a:off x="6588224" y="3717032"/>
            <a:ext cx="2555776" cy="1169551"/>
          </a:xfrm>
          <a:prstGeom prst="rect">
            <a:avLst/>
          </a:prstGeom>
        </p:spPr>
        <p:txBody>
          <a:bodyPr wrap="square">
            <a:spAutoFit/>
          </a:bodyPr>
          <a:lstStyle/>
          <a:p>
            <a:pPr hangingPunct="0"/>
            <a:r>
              <a:rPr lang="en-US" sz="1400" dirty="0" smtClean="0"/>
              <a:t>BACKSTROM, L., BOLDI, P., ROSA, M., UGANDER, J., AND VIGNA, S. Four degrees of separation. </a:t>
            </a:r>
            <a:r>
              <a:rPr lang="en-US" sz="1400" dirty="0" err="1" smtClean="0"/>
              <a:t>CoRR</a:t>
            </a:r>
            <a:r>
              <a:rPr lang="en-US" sz="1400" dirty="0" smtClean="0"/>
              <a:t> abs/1111.4570 (2011).</a:t>
            </a:r>
            <a:endParaRPr lang="de-DE" sz="1400" dirty="0"/>
          </a:p>
        </p:txBody>
      </p:sp>
      <p:sp>
        <p:nvSpPr>
          <p:cNvPr id="10" name="Rectangle 9"/>
          <p:cNvSpPr/>
          <p:nvPr/>
        </p:nvSpPr>
        <p:spPr>
          <a:xfrm>
            <a:off x="6588224" y="5085184"/>
            <a:ext cx="2358008" cy="1169551"/>
          </a:xfrm>
          <a:prstGeom prst="rect">
            <a:avLst/>
          </a:prstGeom>
        </p:spPr>
        <p:txBody>
          <a:bodyPr wrap="square">
            <a:spAutoFit/>
          </a:bodyPr>
          <a:lstStyle/>
          <a:p>
            <a:pPr hangingPunct="0"/>
            <a:r>
              <a:rPr lang="en-US" sz="1400" dirty="0" smtClean="0"/>
              <a:t>UGANDER</a:t>
            </a:r>
            <a:r>
              <a:rPr lang="en-US" sz="1400" dirty="0" smtClean="0"/>
              <a:t>, J., KARRER, B., BACKSTROM, L., AND MARLOW, C. The anatomy of the </a:t>
            </a:r>
            <a:r>
              <a:rPr lang="en-US" sz="1400" dirty="0" err="1" smtClean="0"/>
              <a:t>facebook</a:t>
            </a:r>
            <a:r>
              <a:rPr lang="en-US" sz="1400" dirty="0" smtClean="0"/>
              <a:t> social graph. </a:t>
            </a:r>
            <a:r>
              <a:rPr lang="en-US" sz="1400" dirty="0" err="1" smtClean="0"/>
              <a:t>CoRR</a:t>
            </a:r>
            <a:r>
              <a:rPr lang="en-US" sz="1400" dirty="0" smtClean="0"/>
              <a:t> abs/1111.4503 (2011).</a:t>
            </a:r>
            <a:endParaRPr lang="de-DE"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Социальные сети в информатике</a:t>
            </a:r>
            <a:endParaRPr lang="de-DE" dirty="0"/>
          </a:p>
        </p:txBody>
      </p:sp>
      <p:sp>
        <p:nvSpPr>
          <p:cNvPr id="3" name="Date Placeholder 2"/>
          <p:cNvSpPr>
            <a:spLocks noGrp="1"/>
          </p:cNvSpPr>
          <p:nvPr>
            <p:ph type="dt" sz="half" idx="10"/>
          </p:nvPr>
        </p:nvSpPr>
        <p:spPr/>
        <p:txBody>
          <a:bodyPr/>
          <a:lstStyle/>
          <a:p>
            <a:fld id="{6C27AC21-247E-4831-B386-315057A4F428}" type="datetime1">
              <a:rPr lang="en-US" smtClean="0"/>
              <a:pPr/>
              <a:t>5/29/2014</a:t>
            </a:fld>
            <a:endParaRPr lang="ru-RU"/>
          </a:p>
        </p:txBody>
      </p:sp>
      <p:sp>
        <p:nvSpPr>
          <p:cNvPr id="4" name="Содержимое 2"/>
          <p:cNvSpPr txBox="1">
            <a:spLocks/>
          </p:cNvSpPr>
          <p:nvPr/>
        </p:nvSpPr>
        <p:spPr>
          <a:xfrm>
            <a:off x="457200" y="1700808"/>
            <a:ext cx="5915000" cy="4456152"/>
          </a:xfrm>
          <a:prstGeom prst="rect">
            <a:avLst/>
          </a:prstGeom>
        </p:spPr>
        <p:txBody>
          <a:bodyPr>
            <a:normAutofit fontScale="70000" lnSpcReduction="20000"/>
          </a:bodyPr>
          <a:lstStyle/>
          <a:p>
            <a:pPr marL="514350" marR="0" lvl="0" indent="-514350" algn="l" defTabSz="914400" rtl="0" eaLnBrk="1" fontAlgn="auto" latinLnBrk="0" hangingPunct="1">
              <a:lnSpc>
                <a:spcPct val="150000"/>
              </a:lnSpc>
              <a:spcBef>
                <a:spcPts val="700"/>
              </a:spcBef>
              <a:spcAft>
                <a:spcPts val="0"/>
              </a:spcAft>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pPr>
            <a:r>
              <a:rPr lang="ru-RU" sz="2800" b="1" dirty="0" smtClean="0">
                <a:solidFill>
                  <a:srgbClr val="336699"/>
                </a:solidFill>
                <a:latin typeface="Calibri" charset="0"/>
              </a:rPr>
              <a:t>Данные</a:t>
            </a:r>
            <a:r>
              <a:rPr lang="ru-RU" sz="2800" dirty="0" smtClean="0">
                <a:solidFill>
                  <a:srgbClr val="336699"/>
                </a:solidFill>
                <a:latin typeface="Calibri" charset="0"/>
              </a:rPr>
              <a:t>: миллионы пользователей, миллиарды связей, т</a:t>
            </a:r>
            <a:r>
              <a:rPr kumimoji="0" lang="ru-RU" sz="2800" b="0" i="0" u="none" strike="noStrike" kern="1200" cap="none" spc="0" normalizeH="0" baseline="0" noProof="0" dirty="0" smtClean="0">
                <a:ln>
                  <a:noFill/>
                </a:ln>
                <a:solidFill>
                  <a:srgbClr val="336699"/>
                </a:solidFill>
                <a:effectLst/>
                <a:uLnTx/>
                <a:uFillTx/>
                <a:latin typeface="Calibri" charset="0"/>
                <a:ea typeface="+mn-ea"/>
                <a:cs typeface="+mn-cs"/>
              </a:rPr>
              <a:t>ерабайты (петабайты)</a:t>
            </a:r>
          </a:p>
          <a:p>
            <a:pPr marL="514350" marR="0" lvl="0" indent="-514350" algn="l" defTabSz="914400" rtl="0" eaLnBrk="1" fontAlgn="auto" latinLnBrk="0" hangingPunct="1">
              <a:lnSpc>
                <a:spcPct val="150000"/>
              </a:lnSpc>
              <a:spcBef>
                <a:spcPts val="700"/>
              </a:spcBef>
              <a:spcAft>
                <a:spcPts val="0"/>
              </a:spcAft>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pPr>
            <a:endParaRPr kumimoji="0" lang="en-US" sz="2800" b="0" i="0" u="none" strike="noStrike" kern="1200" cap="none" spc="0" normalizeH="0" baseline="0" noProof="0" dirty="0" smtClean="0">
              <a:ln>
                <a:noFill/>
              </a:ln>
              <a:solidFill>
                <a:srgbClr val="336699"/>
              </a:solidFill>
              <a:effectLst/>
              <a:uLnTx/>
              <a:uFillTx/>
              <a:latin typeface="Calibri" charset="0"/>
              <a:ea typeface="+mn-ea"/>
              <a:cs typeface="+mn-cs"/>
            </a:endParaRPr>
          </a:p>
          <a:p>
            <a:pPr marL="514350" marR="0" lvl="0" indent="-514350" algn="l" defTabSz="914400" rtl="0" eaLnBrk="1" fontAlgn="auto" latinLnBrk="0" hangingPunct="1">
              <a:lnSpc>
                <a:spcPct val="150000"/>
              </a:lnSpc>
              <a:spcBef>
                <a:spcPts val="700"/>
              </a:spcBef>
              <a:spcAft>
                <a:spcPts val="0"/>
              </a:spcAft>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pPr>
            <a:r>
              <a:rPr lang="ru-RU" sz="2800" b="1" dirty="0" smtClean="0">
                <a:solidFill>
                  <a:srgbClr val="336699"/>
                </a:solidFill>
                <a:latin typeface="Calibri" charset="0"/>
              </a:rPr>
              <a:t>Компетенции</a:t>
            </a:r>
            <a:r>
              <a:rPr lang="ru-RU" sz="2800" dirty="0" smtClean="0">
                <a:solidFill>
                  <a:srgbClr val="336699"/>
                </a:solidFill>
                <a:latin typeface="Calibri" charset="0"/>
              </a:rPr>
              <a:t>: эффективные распределенные алгоритмы обработки графов и текстовых массивов</a:t>
            </a:r>
          </a:p>
          <a:p>
            <a:pPr marL="514350" marR="0" lvl="0" indent="-514350" algn="l" defTabSz="914400" rtl="0" eaLnBrk="1" fontAlgn="auto" latinLnBrk="0" hangingPunct="1">
              <a:lnSpc>
                <a:spcPct val="150000"/>
              </a:lnSpc>
              <a:spcBef>
                <a:spcPts val="700"/>
              </a:spcBef>
              <a:spcAft>
                <a:spcPts val="0"/>
              </a:spcAft>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pPr>
            <a:endParaRPr kumimoji="0" lang="ru-RU" sz="2800" b="0" i="0" u="none" strike="noStrike" kern="1200" cap="none" spc="0" normalizeH="0" baseline="0" noProof="0" dirty="0" smtClean="0">
              <a:ln>
                <a:noFill/>
              </a:ln>
              <a:solidFill>
                <a:srgbClr val="336699"/>
              </a:solidFill>
              <a:effectLst/>
              <a:uLnTx/>
              <a:uFillTx/>
              <a:latin typeface="Calibri" charset="0"/>
              <a:ea typeface="+mn-ea"/>
              <a:cs typeface="+mn-cs"/>
            </a:endParaRPr>
          </a:p>
          <a:p>
            <a:pPr marL="514350" lvl="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sz="2800" b="1" dirty="0" smtClean="0">
                <a:solidFill>
                  <a:srgbClr val="336699"/>
                </a:solidFill>
                <a:latin typeface="Calibri" charset="0"/>
              </a:rPr>
              <a:t>Вызовы: </a:t>
            </a:r>
            <a:r>
              <a:rPr lang="ru-RU" sz="2800" dirty="0" smtClean="0">
                <a:solidFill>
                  <a:srgbClr val="336699"/>
                </a:solidFill>
                <a:latin typeface="Calibri" charset="0"/>
              </a:rPr>
              <a:t>постановка общественно-значимых вопросов, содержательная интерпретация полученных результатов</a:t>
            </a:r>
            <a:endParaRPr kumimoji="0" lang="ru-RU"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Первые социальные </a:t>
            </a:r>
            <a:r>
              <a:rPr lang="ru-RU" dirty="0" smtClean="0"/>
              <a:t>сети</a:t>
            </a:r>
            <a:endParaRPr lang="de-DE" dirty="0"/>
          </a:p>
        </p:txBody>
      </p:sp>
      <p:sp>
        <p:nvSpPr>
          <p:cNvPr id="3" name="Date Placeholder 2"/>
          <p:cNvSpPr>
            <a:spLocks noGrp="1"/>
          </p:cNvSpPr>
          <p:nvPr>
            <p:ph type="dt" sz="half" idx="10"/>
          </p:nvPr>
        </p:nvSpPr>
        <p:spPr/>
        <p:txBody>
          <a:bodyPr/>
          <a:lstStyle/>
          <a:p>
            <a:fld id="{6C27AC21-247E-4831-B386-315057A4F428}" type="datetime1">
              <a:rPr lang="en-US" smtClean="0"/>
              <a:pPr/>
              <a:t>5/29/2014</a:t>
            </a:fld>
            <a:endParaRPr lang="ru-RU"/>
          </a:p>
        </p:txBody>
      </p:sp>
      <p:pic>
        <p:nvPicPr>
          <p:cNvPr id="1026" name="Picture 2" descr="C:\Users\Chernov\Desktop\Sigmod Seminar\Images\mattew-1.jpeg"/>
          <p:cNvPicPr>
            <a:picLocks noChangeAspect="1" noChangeArrowheads="1"/>
          </p:cNvPicPr>
          <p:nvPr/>
        </p:nvPicPr>
        <p:blipFill>
          <a:blip r:embed="rId3" cstate="print"/>
          <a:srcRect/>
          <a:stretch>
            <a:fillRect/>
          </a:stretch>
        </p:blipFill>
        <p:spPr bwMode="auto">
          <a:xfrm>
            <a:off x="99413" y="1647686"/>
            <a:ext cx="6488811" cy="4733641"/>
          </a:xfrm>
          <a:prstGeom prst="rect">
            <a:avLst/>
          </a:prstGeom>
          <a:noFill/>
        </p:spPr>
      </p:pic>
      <p:sp>
        <p:nvSpPr>
          <p:cNvPr id="6" name="Rectangle 5"/>
          <p:cNvSpPr/>
          <p:nvPr/>
        </p:nvSpPr>
        <p:spPr>
          <a:xfrm>
            <a:off x="4932040" y="5229200"/>
            <a:ext cx="4211960" cy="738664"/>
          </a:xfrm>
          <a:prstGeom prst="rect">
            <a:avLst/>
          </a:prstGeom>
        </p:spPr>
        <p:txBody>
          <a:bodyPr wrap="square">
            <a:spAutoFit/>
          </a:bodyPr>
          <a:lstStyle/>
          <a:p>
            <a:pPr hangingPunct="0"/>
            <a:r>
              <a:rPr lang="en-US" sz="1400" dirty="0" smtClean="0"/>
              <a:t>JACKSON, M. O. The economics of social networks. In PROCEEDINGS OF THE 9 TH WORLD CONGRESS OF THE ECONOMETRIC SOCIETY (2005).</a:t>
            </a:r>
            <a:endParaRPr lang="de-DE" sz="1400" dirty="0"/>
          </a:p>
        </p:txBody>
      </p:sp>
      <p:sp>
        <p:nvSpPr>
          <p:cNvPr id="7" name="Rectangle 6"/>
          <p:cNvSpPr/>
          <p:nvPr/>
        </p:nvSpPr>
        <p:spPr>
          <a:xfrm>
            <a:off x="3779912" y="5949280"/>
            <a:ext cx="5166320" cy="307777"/>
          </a:xfrm>
          <a:prstGeom prst="rect">
            <a:avLst/>
          </a:prstGeom>
        </p:spPr>
        <p:txBody>
          <a:bodyPr wrap="square">
            <a:spAutoFit/>
          </a:bodyPr>
          <a:lstStyle/>
          <a:p>
            <a:r>
              <a:rPr lang="ru-RU" sz="1400" dirty="0" smtClean="0"/>
              <a:t>Перевод на </a:t>
            </a:r>
            <a:r>
              <a:rPr lang="de-DE" sz="1400" dirty="0" smtClean="0"/>
              <a:t>http</a:t>
            </a:r>
            <a:r>
              <a:rPr lang="de-DE" sz="1400" dirty="0" smtClean="0"/>
              <a:t>://webscience.ru/details/ekonomika-socialnyh-setey</a:t>
            </a:r>
            <a:endParaRPr lang="de-DE" sz="1400" dirty="0"/>
          </a:p>
        </p:txBody>
      </p:sp>
      <p:sp>
        <p:nvSpPr>
          <p:cNvPr id="8" name="Rectangle 7"/>
          <p:cNvSpPr/>
          <p:nvPr/>
        </p:nvSpPr>
        <p:spPr>
          <a:xfrm>
            <a:off x="539552" y="1268760"/>
            <a:ext cx="5958408" cy="369332"/>
          </a:xfrm>
          <a:prstGeom prst="rect">
            <a:avLst/>
          </a:prstGeom>
        </p:spPr>
        <p:txBody>
          <a:bodyPr wrap="square">
            <a:spAutoFit/>
          </a:bodyPr>
          <a:lstStyle/>
          <a:p>
            <a:r>
              <a:rPr lang="ru-RU" i="1" dirty="0" smtClean="0"/>
              <a:t>Флорентийские браки 15-го века (Padgett и </a:t>
            </a:r>
            <a:r>
              <a:rPr lang="ru-RU" i="1" dirty="0" smtClean="0"/>
              <a:t>Ansell, 1993 </a:t>
            </a:r>
            <a:r>
              <a:rPr lang="ru-RU" i="1" dirty="0" smtClean="0"/>
              <a:t>г.)</a:t>
            </a:r>
            <a:endParaRPr lang="de-DE" dirty="0"/>
          </a:p>
        </p:txBody>
      </p:sp>
      <p:sp>
        <p:nvSpPr>
          <p:cNvPr id="9" name="Rectangle 8"/>
          <p:cNvSpPr/>
          <p:nvPr/>
        </p:nvSpPr>
        <p:spPr>
          <a:xfrm>
            <a:off x="6732240" y="1268760"/>
            <a:ext cx="2123728" cy="2031325"/>
          </a:xfrm>
          <a:prstGeom prst="rect">
            <a:avLst/>
          </a:prstGeom>
        </p:spPr>
        <p:txBody>
          <a:bodyPr wrap="square">
            <a:spAutoFit/>
          </a:bodyPr>
          <a:lstStyle/>
          <a:p>
            <a:r>
              <a:rPr lang="en-US" dirty="0" smtClean="0"/>
              <a:t>John F. </a:t>
            </a:r>
            <a:r>
              <a:rPr lang="en-US" i="1" dirty="0" smtClean="0"/>
              <a:t>Padgett</a:t>
            </a:r>
            <a:r>
              <a:rPr lang="en-US" dirty="0" smtClean="0"/>
              <a:t> and Christopher K. </a:t>
            </a:r>
            <a:r>
              <a:rPr lang="en-US" i="1" dirty="0" smtClean="0"/>
              <a:t>Ansell</a:t>
            </a:r>
            <a:r>
              <a:rPr lang="en-US" dirty="0" smtClean="0"/>
              <a:t>. Source: The American Journal of Sociology, Vol. 98, No. 6, (May, </a:t>
            </a:r>
            <a:r>
              <a:rPr lang="en-US" i="1" dirty="0" smtClean="0"/>
              <a:t>1993</a:t>
            </a:r>
            <a:r>
              <a:rPr lang="en-US" dirty="0" smtClean="0"/>
              <a:t>), pp. 1259-1319.</a:t>
            </a:r>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Социальные сети в социальных науках</a:t>
            </a:r>
            <a:endParaRPr lang="de-DE" dirty="0"/>
          </a:p>
        </p:txBody>
      </p:sp>
      <p:sp>
        <p:nvSpPr>
          <p:cNvPr id="3" name="Date Placeholder 2"/>
          <p:cNvSpPr>
            <a:spLocks noGrp="1"/>
          </p:cNvSpPr>
          <p:nvPr>
            <p:ph type="dt" sz="half" idx="10"/>
          </p:nvPr>
        </p:nvSpPr>
        <p:spPr/>
        <p:txBody>
          <a:bodyPr/>
          <a:lstStyle/>
          <a:p>
            <a:fld id="{6C27AC21-247E-4831-B386-315057A4F428}" type="datetime1">
              <a:rPr lang="en-US" smtClean="0"/>
              <a:pPr/>
              <a:t>5/29/2014</a:t>
            </a:fld>
            <a:endParaRPr lang="ru-RU"/>
          </a:p>
        </p:txBody>
      </p:sp>
      <p:sp>
        <p:nvSpPr>
          <p:cNvPr id="4" name="Содержимое 2"/>
          <p:cNvSpPr txBox="1">
            <a:spLocks/>
          </p:cNvSpPr>
          <p:nvPr/>
        </p:nvSpPr>
        <p:spPr>
          <a:xfrm>
            <a:off x="457200" y="1700808"/>
            <a:ext cx="5626968" cy="4456152"/>
          </a:xfrm>
          <a:prstGeom prst="rect">
            <a:avLst/>
          </a:prstGeom>
        </p:spPr>
        <p:txBody>
          <a:bodyPr>
            <a:normAutofit fontScale="70000" lnSpcReduction="20000"/>
          </a:bodyPr>
          <a:lstStyle/>
          <a:p>
            <a:pPr marL="514350" marR="0" lvl="0" indent="-514350" algn="l" defTabSz="914400" rtl="0" eaLnBrk="1" fontAlgn="auto" latinLnBrk="0" hangingPunct="1">
              <a:lnSpc>
                <a:spcPct val="150000"/>
              </a:lnSpc>
              <a:spcBef>
                <a:spcPts val="700"/>
              </a:spcBef>
              <a:spcAft>
                <a:spcPts val="0"/>
              </a:spcAft>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pPr>
            <a:r>
              <a:rPr lang="ru-RU" sz="2800" b="1" dirty="0" smtClean="0">
                <a:solidFill>
                  <a:srgbClr val="336699"/>
                </a:solidFill>
                <a:latin typeface="Calibri" charset="0"/>
              </a:rPr>
              <a:t>Данные</a:t>
            </a:r>
            <a:r>
              <a:rPr lang="ru-RU" sz="2800" dirty="0" smtClean="0">
                <a:solidFill>
                  <a:srgbClr val="336699"/>
                </a:solidFill>
                <a:latin typeface="Calibri" charset="0"/>
              </a:rPr>
              <a:t>: сотни пользователей, десятки тысяч связей, мегабайты</a:t>
            </a:r>
            <a:endParaRPr kumimoji="0" lang="ru-RU" sz="2800" b="0" i="0" u="none" strike="noStrike" kern="1200" cap="none" spc="0" normalizeH="0" baseline="0" noProof="0" dirty="0" smtClean="0">
              <a:ln>
                <a:noFill/>
              </a:ln>
              <a:solidFill>
                <a:srgbClr val="336699"/>
              </a:solidFill>
              <a:effectLst/>
              <a:uLnTx/>
              <a:uFillTx/>
              <a:latin typeface="Calibri" charset="0"/>
              <a:ea typeface="+mn-ea"/>
              <a:cs typeface="+mn-cs"/>
            </a:endParaRPr>
          </a:p>
          <a:p>
            <a:pPr marL="514350" marR="0" lvl="0" indent="-514350" algn="l" defTabSz="914400" rtl="0" eaLnBrk="1" fontAlgn="auto" latinLnBrk="0" hangingPunct="1">
              <a:lnSpc>
                <a:spcPct val="150000"/>
              </a:lnSpc>
              <a:spcBef>
                <a:spcPts val="700"/>
              </a:spcBef>
              <a:spcAft>
                <a:spcPts val="0"/>
              </a:spcAft>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pPr>
            <a:endParaRPr kumimoji="0" lang="en-US" sz="2800" b="0" i="0" u="none" strike="noStrike" kern="1200" cap="none" spc="0" normalizeH="0" baseline="0" noProof="0" dirty="0" smtClean="0">
              <a:ln>
                <a:noFill/>
              </a:ln>
              <a:solidFill>
                <a:srgbClr val="336699"/>
              </a:solidFill>
              <a:effectLst/>
              <a:uLnTx/>
              <a:uFillTx/>
              <a:latin typeface="Calibri" charset="0"/>
              <a:ea typeface="+mn-ea"/>
              <a:cs typeface="+mn-cs"/>
            </a:endParaRPr>
          </a:p>
          <a:p>
            <a:pPr marL="514350" marR="0" lvl="0" indent="-514350" algn="l" defTabSz="914400" rtl="0" eaLnBrk="1" fontAlgn="auto" latinLnBrk="0" hangingPunct="1">
              <a:lnSpc>
                <a:spcPct val="150000"/>
              </a:lnSpc>
              <a:spcBef>
                <a:spcPts val="700"/>
              </a:spcBef>
              <a:spcAft>
                <a:spcPts val="0"/>
              </a:spcAft>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pPr>
            <a:r>
              <a:rPr lang="ru-RU" sz="2800" b="1" dirty="0" smtClean="0">
                <a:solidFill>
                  <a:srgbClr val="336699"/>
                </a:solidFill>
                <a:latin typeface="Calibri" charset="0"/>
              </a:rPr>
              <a:t>Компетенции</a:t>
            </a:r>
            <a:r>
              <a:rPr lang="ru-RU" sz="2800" dirty="0" smtClean="0">
                <a:solidFill>
                  <a:srgbClr val="336699"/>
                </a:solidFill>
                <a:latin typeface="Calibri" charset="0"/>
              </a:rPr>
              <a:t>: полувековая традиция активных исследований, базовые метрики и понятийный аппарат, постановка вопросов и интерпретация результатов</a:t>
            </a:r>
          </a:p>
          <a:p>
            <a:pPr marL="514350" marR="0" lvl="0" indent="-514350" algn="l" defTabSz="914400" rtl="0" eaLnBrk="1" fontAlgn="auto" latinLnBrk="0" hangingPunct="1">
              <a:lnSpc>
                <a:spcPct val="150000"/>
              </a:lnSpc>
              <a:spcBef>
                <a:spcPts val="700"/>
              </a:spcBef>
              <a:spcAft>
                <a:spcPts val="0"/>
              </a:spcAft>
              <a:buClr>
                <a:srgbClr val="336699"/>
              </a:buClr>
              <a:buSzPct val="7000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pPr>
            <a:endParaRPr kumimoji="0" lang="ru-RU" sz="2800" b="0" i="0" u="none" strike="noStrike" kern="1200" cap="none" spc="0" normalizeH="0" baseline="0" noProof="0" dirty="0" smtClean="0">
              <a:ln>
                <a:noFill/>
              </a:ln>
              <a:solidFill>
                <a:srgbClr val="336699"/>
              </a:solidFill>
              <a:effectLst/>
              <a:uLnTx/>
              <a:uFillTx/>
              <a:latin typeface="Calibri" charset="0"/>
              <a:ea typeface="+mn-ea"/>
              <a:cs typeface="+mn-cs"/>
            </a:endParaRPr>
          </a:p>
          <a:p>
            <a:pPr marL="514350" lvl="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sz="2800" b="1" dirty="0" smtClean="0">
                <a:solidFill>
                  <a:srgbClr val="336699"/>
                </a:solidFill>
                <a:latin typeface="Calibri" charset="0"/>
              </a:rPr>
              <a:t>Вызовы: </a:t>
            </a:r>
            <a:r>
              <a:rPr lang="ru-RU" sz="2800" dirty="0" smtClean="0">
                <a:solidFill>
                  <a:srgbClr val="336699"/>
                </a:solidFill>
                <a:latin typeface="Calibri" charset="0"/>
              </a:rPr>
              <a:t>ограниченные навыки работы с большими данными</a:t>
            </a:r>
            <a:endParaRPr kumimoji="0" lang="ru-RU"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Мотивация</a:t>
            </a:r>
            <a:endParaRPr lang="de-DE" dirty="0"/>
          </a:p>
        </p:txBody>
      </p:sp>
      <p:sp>
        <p:nvSpPr>
          <p:cNvPr id="3" name="Date Placeholder 2"/>
          <p:cNvSpPr>
            <a:spLocks noGrp="1"/>
          </p:cNvSpPr>
          <p:nvPr>
            <p:ph type="dt" sz="half" idx="10"/>
          </p:nvPr>
        </p:nvSpPr>
        <p:spPr/>
        <p:txBody>
          <a:bodyPr/>
          <a:lstStyle/>
          <a:p>
            <a:fld id="{6C27AC21-247E-4831-B386-315057A4F428}" type="datetime1">
              <a:rPr lang="en-US" smtClean="0"/>
              <a:pPr/>
              <a:t>5/29/2014</a:t>
            </a:fld>
            <a:endParaRPr lang="ru-RU"/>
          </a:p>
        </p:txBody>
      </p:sp>
      <p:sp>
        <p:nvSpPr>
          <p:cNvPr id="4" name="Rectangle 3"/>
          <p:cNvSpPr/>
          <p:nvPr/>
        </p:nvSpPr>
        <p:spPr>
          <a:xfrm>
            <a:off x="683568" y="2924944"/>
            <a:ext cx="2448272" cy="830997"/>
          </a:xfrm>
          <a:prstGeom prst="rect">
            <a:avLst/>
          </a:prstGeom>
        </p:spPr>
        <p:txBody>
          <a:bodyPr wrap="square">
            <a:spAutoFit/>
          </a:bodyPr>
          <a:lstStyle/>
          <a:p>
            <a:r>
              <a:rPr lang="ru-RU" sz="2400" dirty="0" smtClean="0"/>
              <a:t>вопросы от </a:t>
            </a:r>
          </a:p>
          <a:p>
            <a:r>
              <a:rPr lang="ru-RU" sz="2400" dirty="0" smtClean="0"/>
              <a:t>социальных наук</a:t>
            </a:r>
            <a:endParaRPr lang="de-DE" sz="2400" dirty="0"/>
          </a:p>
        </p:txBody>
      </p:sp>
      <p:sp>
        <p:nvSpPr>
          <p:cNvPr id="5" name="Rectangle 4"/>
          <p:cNvSpPr/>
          <p:nvPr/>
        </p:nvSpPr>
        <p:spPr>
          <a:xfrm>
            <a:off x="3563888" y="2958043"/>
            <a:ext cx="2051267" cy="830997"/>
          </a:xfrm>
          <a:prstGeom prst="rect">
            <a:avLst/>
          </a:prstGeom>
        </p:spPr>
        <p:txBody>
          <a:bodyPr wrap="none">
            <a:spAutoFit/>
          </a:bodyPr>
          <a:lstStyle/>
          <a:p>
            <a:r>
              <a:rPr lang="ru-RU" sz="2400" dirty="0" smtClean="0"/>
              <a:t>алгоритмы от </a:t>
            </a:r>
          </a:p>
          <a:p>
            <a:r>
              <a:rPr lang="ru-RU" sz="2400" dirty="0" smtClean="0"/>
              <a:t>информатики </a:t>
            </a:r>
            <a:endParaRPr lang="de-DE" sz="2400" dirty="0"/>
          </a:p>
        </p:txBody>
      </p:sp>
      <p:sp>
        <p:nvSpPr>
          <p:cNvPr id="6" name="Rectangle 5"/>
          <p:cNvSpPr/>
          <p:nvPr/>
        </p:nvSpPr>
        <p:spPr>
          <a:xfrm>
            <a:off x="6516216" y="2958043"/>
            <a:ext cx="2160240" cy="830997"/>
          </a:xfrm>
          <a:prstGeom prst="rect">
            <a:avLst/>
          </a:prstGeom>
        </p:spPr>
        <p:txBody>
          <a:bodyPr wrap="square">
            <a:spAutoFit/>
          </a:bodyPr>
          <a:lstStyle/>
          <a:p>
            <a:r>
              <a:rPr lang="ru-RU" sz="2400" dirty="0" smtClean="0"/>
              <a:t>интересные исследования</a:t>
            </a:r>
            <a:endParaRPr lang="de-DE" sz="2400" dirty="0"/>
          </a:p>
        </p:txBody>
      </p:sp>
      <p:sp>
        <p:nvSpPr>
          <p:cNvPr id="7" name="TextBox 6"/>
          <p:cNvSpPr txBox="1"/>
          <p:nvPr/>
        </p:nvSpPr>
        <p:spPr>
          <a:xfrm>
            <a:off x="3059832" y="2924944"/>
            <a:ext cx="360040" cy="502702"/>
          </a:xfrm>
          <a:prstGeom prst="rect">
            <a:avLst/>
          </a:prstGeom>
          <a:noFill/>
        </p:spPr>
        <p:txBody>
          <a:bodyPr wrap="square" rtlCol="0">
            <a:spAutoFit/>
          </a:bodyPr>
          <a:lstStyle/>
          <a:p>
            <a:r>
              <a:rPr lang="ru-RU" sz="4000" baseline="-25000" dirty="0" smtClean="0"/>
              <a:t>+</a:t>
            </a:r>
            <a:endParaRPr lang="de-DE" sz="4000" baseline="-25000" dirty="0"/>
          </a:p>
        </p:txBody>
      </p:sp>
      <p:sp>
        <p:nvSpPr>
          <p:cNvPr id="8" name="TextBox 7"/>
          <p:cNvSpPr txBox="1"/>
          <p:nvPr/>
        </p:nvSpPr>
        <p:spPr>
          <a:xfrm>
            <a:off x="5868144" y="2996952"/>
            <a:ext cx="360040" cy="502702"/>
          </a:xfrm>
          <a:prstGeom prst="rect">
            <a:avLst/>
          </a:prstGeom>
          <a:noFill/>
        </p:spPr>
        <p:txBody>
          <a:bodyPr wrap="square" rtlCol="0">
            <a:spAutoFit/>
          </a:bodyPr>
          <a:lstStyle/>
          <a:p>
            <a:r>
              <a:rPr lang="ru-RU" sz="4000" baseline="-25000" dirty="0" smtClean="0"/>
              <a:t>=</a:t>
            </a:r>
            <a:endParaRPr lang="de-DE" sz="4000" baseline="-25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План доклада</a:t>
            </a:r>
            <a:endParaRPr lang="ru-RU" dirty="0"/>
          </a:p>
        </p:txBody>
      </p:sp>
      <p:sp>
        <p:nvSpPr>
          <p:cNvPr id="4" name="Дата 3"/>
          <p:cNvSpPr>
            <a:spLocks noGrp="1"/>
          </p:cNvSpPr>
          <p:nvPr>
            <p:ph type="dt" sz="half" idx="10"/>
          </p:nvPr>
        </p:nvSpPr>
        <p:spPr/>
        <p:txBody>
          <a:bodyPr/>
          <a:lstStyle/>
          <a:p>
            <a:fld id="{EFDDE575-B93F-4038-BE2B-5F5A4D0A5502}" type="datetime1">
              <a:rPr lang="en-US" smtClean="0"/>
              <a:pPr/>
              <a:t>5/29/2014</a:t>
            </a:fld>
            <a:endParaRPr lang="ru-RU" dirty="0"/>
          </a:p>
        </p:txBody>
      </p:sp>
      <p:sp>
        <p:nvSpPr>
          <p:cNvPr id="3" name="Содержимое 2"/>
          <p:cNvSpPr>
            <a:spLocks noGrp="1"/>
          </p:cNvSpPr>
          <p:nvPr>
            <p:ph sz="quarter" idx="1"/>
          </p:nvPr>
        </p:nvSpPr>
        <p:spPr>
          <a:xfrm>
            <a:off x="457200" y="1700808"/>
            <a:ext cx="8229600" cy="4456152"/>
          </a:xfrm>
        </p:spPr>
        <p:txBody>
          <a:bodyPr>
            <a:normAutofit/>
          </a:bodyPr>
          <a:lstStyle/>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sz="2800" dirty="0" smtClean="0">
                <a:solidFill>
                  <a:srgbClr val="336699"/>
                </a:solidFill>
                <a:latin typeface="Calibri" charset="0"/>
              </a:rPr>
              <a:t>Психология</a:t>
            </a:r>
            <a:endParaRPr lang="en-US" sz="2800" dirty="0" smtClean="0">
              <a:solidFill>
                <a:srgbClr val="336699"/>
              </a:solidFill>
              <a:latin typeface="Calibri" charset="0"/>
            </a:endParaRP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sz="2800" dirty="0" smtClean="0">
                <a:solidFill>
                  <a:srgbClr val="336699"/>
                </a:solidFill>
                <a:latin typeface="Calibri" charset="0"/>
              </a:rPr>
              <a:t>Социология</a:t>
            </a: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sz="2800" dirty="0" smtClean="0">
                <a:solidFill>
                  <a:srgbClr val="336699"/>
                </a:solidFill>
                <a:latin typeface="Calibri" charset="0"/>
              </a:rPr>
              <a:t>Экономика</a:t>
            </a:r>
          </a:p>
          <a:p>
            <a:pPr marL="514350" indent="-514350">
              <a:lnSpc>
                <a:spcPct val="150000"/>
              </a:lnSpc>
              <a:spcBef>
                <a:spcPts val="700"/>
              </a:spcBef>
              <a:buClr>
                <a:srgbClr val="336699"/>
              </a:buClr>
              <a:buSzPct val="70000"/>
              <a:buFont typeface="Wingdings" pitchFamily="2" charset="2"/>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ru-RU" sz="2800" dirty="0" smtClean="0">
                <a:solidFill>
                  <a:srgbClr val="336699"/>
                </a:solidFill>
                <a:latin typeface="Calibri" charset="0"/>
              </a:rPr>
              <a:t>Политология</a:t>
            </a:r>
          </a:p>
        </p:txBody>
      </p:sp>
      <p:sp>
        <p:nvSpPr>
          <p:cNvPr id="6" name="TextBox 5"/>
          <p:cNvSpPr txBox="1"/>
          <p:nvPr/>
        </p:nvSpPr>
        <p:spPr>
          <a:xfrm>
            <a:off x="4499992" y="1484784"/>
            <a:ext cx="4176464" cy="1415772"/>
          </a:xfrm>
          <a:prstGeom prst="rect">
            <a:avLst/>
          </a:prstGeom>
          <a:noFill/>
        </p:spPr>
        <p:txBody>
          <a:bodyPr wrap="square" rtlCol="0">
            <a:spAutoFit/>
          </a:bodyPr>
          <a:lstStyle/>
          <a:p>
            <a:r>
              <a:rPr lang="ru-RU" sz="3200" dirty="0" smtClean="0">
                <a:solidFill>
                  <a:srgbClr val="007033"/>
                </a:solidFill>
              </a:rPr>
              <a:t>Что будет: </a:t>
            </a:r>
            <a:r>
              <a:rPr lang="ru-RU" dirty="0" smtClean="0">
                <a:solidFill>
                  <a:srgbClr val="007033"/>
                </a:solidFill>
              </a:rPr>
              <a:t>быстрый взгляд на множество публикаций на данных соцсетей из нескольких социальных наук</a:t>
            </a:r>
            <a:endParaRPr lang="de-DE" dirty="0">
              <a:solidFill>
                <a:srgbClr val="007033"/>
              </a:solidFill>
            </a:endParaRPr>
          </a:p>
        </p:txBody>
      </p:sp>
      <p:sp>
        <p:nvSpPr>
          <p:cNvPr id="8" name="TextBox 7"/>
          <p:cNvSpPr txBox="1"/>
          <p:nvPr/>
        </p:nvSpPr>
        <p:spPr>
          <a:xfrm>
            <a:off x="4572000" y="3068960"/>
            <a:ext cx="4176464" cy="1138773"/>
          </a:xfrm>
          <a:prstGeom prst="rect">
            <a:avLst/>
          </a:prstGeom>
          <a:noFill/>
        </p:spPr>
        <p:txBody>
          <a:bodyPr wrap="square" rtlCol="0">
            <a:spAutoFit/>
          </a:bodyPr>
          <a:lstStyle/>
          <a:p>
            <a:r>
              <a:rPr lang="ru-RU" sz="3200" dirty="0" smtClean="0">
                <a:solidFill>
                  <a:srgbClr val="C00000"/>
                </a:solidFill>
              </a:rPr>
              <a:t>Чего НЕ будет: </a:t>
            </a:r>
            <a:r>
              <a:rPr lang="ru-RU" dirty="0" smtClean="0">
                <a:solidFill>
                  <a:srgbClr val="C00000"/>
                </a:solidFill>
              </a:rPr>
              <a:t>деталей алгоритмов и критического анализа конкретных работ</a:t>
            </a:r>
            <a:endParaRPr lang="de-DE" dirty="0">
              <a:solidFill>
                <a:srgbClr val="C00000"/>
              </a:solidFill>
            </a:endParaRPr>
          </a:p>
        </p:txBody>
      </p:sp>
      <p:sp>
        <p:nvSpPr>
          <p:cNvPr id="10" name="TextBox 9"/>
          <p:cNvSpPr txBox="1"/>
          <p:nvPr/>
        </p:nvSpPr>
        <p:spPr>
          <a:xfrm>
            <a:off x="4572000" y="4293096"/>
            <a:ext cx="4176464" cy="1138773"/>
          </a:xfrm>
          <a:prstGeom prst="rect">
            <a:avLst/>
          </a:prstGeom>
          <a:noFill/>
        </p:spPr>
        <p:txBody>
          <a:bodyPr wrap="square" rtlCol="0">
            <a:spAutoFit/>
          </a:bodyPr>
          <a:lstStyle/>
          <a:p>
            <a:r>
              <a:rPr lang="ru-RU" sz="3200" dirty="0" smtClean="0"/>
              <a:t>Что в итоге: </a:t>
            </a:r>
            <a:r>
              <a:rPr lang="ru-RU" dirty="0" smtClean="0"/>
              <a:t>первое знакомство с «социальным» подходом к изучению соцсетей</a:t>
            </a:r>
            <a:endParaRPr lang="de-DE"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492896"/>
            <a:ext cx="8229600" cy="990600"/>
          </a:xfrm>
        </p:spPr>
        <p:txBody>
          <a:bodyPr/>
          <a:lstStyle/>
          <a:p>
            <a:pPr algn="ctr"/>
            <a:r>
              <a:rPr lang="ru-RU" dirty="0" smtClean="0"/>
              <a:t>Психология</a:t>
            </a:r>
            <a:endParaRPr lang="ru-RU" dirty="0"/>
          </a:p>
        </p:txBody>
      </p:sp>
      <p:sp>
        <p:nvSpPr>
          <p:cNvPr id="4" name="Дата 3"/>
          <p:cNvSpPr>
            <a:spLocks noGrp="1"/>
          </p:cNvSpPr>
          <p:nvPr>
            <p:ph type="dt" sz="half" idx="10"/>
          </p:nvPr>
        </p:nvSpPr>
        <p:spPr/>
        <p:txBody>
          <a:bodyPr/>
          <a:lstStyle/>
          <a:p>
            <a:fld id="{6563D5CC-50AD-4323-A285-1A7FA7C8C463}" type="datetime1">
              <a:rPr lang="en-US" smtClean="0"/>
              <a:pPr/>
              <a:t>5/29/2014</a:t>
            </a:fld>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smtClean="0"/>
              <a:t>Обзор исследований </a:t>
            </a:r>
            <a:r>
              <a:rPr lang="en-US" dirty="0" smtClean="0"/>
              <a:t>FB </a:t>
            </a:r>
            <a:r>
              <a:rPr lang="ru-RU" dirty="0" smtClean="0"/>
              <a:t>психологами</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sp>
        <p:nvSpPr>
          <p:cNvPr id="4" name="Content Placeholder 3"/>
          <p:cNvSpPr>
            <a:spLocks noGrp="1"/>
          </p:cNvSpPr>
          <p:nvPr>
            <p:ph sz="quarter" idx="1"/>
          </p:nvPr>
        </p:nvSpPr>
        <p:spPr>
          <a:xfrm>
            <a:off x="457200" y="2204864"/>
            <a:ext cx="8229600" cy="3952096"/>
          </a:xfrm>
        </p:spPr>
        <p:txBody>
          <a:bodyPr/>
          <a:lstStyle/>
          <a:p>
            <a:r>
              <a:rPr lang="en-US" dirty="0" smtClean="0"/>
              <a:t>&gt;400</a:t>
            </a:r>
            <a:r>
              <a:rPr lang="de-DE" dirty="0" smtClean="0"/>
              <a:t> </a:t>
            </a:r>
            <a:r>
              <a:rPr lang="ru-RU" dirty="0" smtClean="0"/>
              <a:t>статей в 5 категориях</a:t>
            </a:r>
            <a:endParaRPr lang="de-DE" dirty="0" smtClean="0"/>
          </a:p>
          <a:p>
            <a:endParaRPr lang="ru-RU" dirty="0" smtClean="0"/>
          </a:p>
          <a:p>
            <a:r>
              <a:rPr lang="ru-RU" dirty="0" smtClean="0"/>
              <a:t>Описательные исследования</a:t>
            </a:r>
          </a:p>
          <a:p>
            <a:r>
              <a:rPr lang="ru-RU" b="1" dirty="0" smtClean="0"/>
              <a:t>Мотивация использования</a:t>
            </a:r>
          </a:p>
          <a:p>
            <a:r>
              <a:rPr lang="ru-RU" b="1" dirty="0" smtClean="0"/>
              <a:t>Саморепрезентация</a:t>
            </a:r>
          </a:p>
          <a:p>
            <a:r>
              <a:rPr lang="ru-RU" b="1" dirty="0" smtClean="0"/>
              <a:t>Социальные взаимодействия</a:t>
            </a:r>
          </a:p>
          <a:p>
            <a:r>
              <a:rPr lang="ru-RU" dirty="0" smtClean="0"/>
              <a:t>Приватность и раскрытие информации</a:t>
            </a:r>
            <a:endParaRPr lang="de-DE" dirty="0"/>
          </a:p>
        </p:txBody>
      </p:sp>
      <p:sp>
        <p:nvSpPr>
          <p:cNvPr id="5" name="Rectangle 4"/>
          <p:cNvSpPr/>
          <p:nvPr/>
        </p:nvSpPr>
        <p:spPr>
          <a:xfrm>
            <a:off x="5364088" y="1268760"/>
            <a:ext cx="3528392" cy="1169551"/>
          </a:xfrm>
          <a:prstGeom prst="rect">
            <a:avLst/>
          </a:prstGeom>
        </p:spPr>
        <p:txBody>
          <a:bodyPr wrap="square">
            <a:spAutoFit/>
          </a:bodyPr>
          <a:lstStyle/>
          <a:p>
            <a:r>
              <a:rPr lang="en-GB" sz="1400" dirty="0" smtClean="0"/>
              <a:t>WILSON, R. E., GOSLING, S. D., AND GRAHAM, L. T. A review of </a:t>
            </a:r>
            <a:r>
              <a:rPr lang="en-GB" sz="1400" dirty="0" err="1" smtClean="0"/>
              <a:t>Facebook</a:t>
            </a:r>
            <a:r>
              <a:rPr lang="en-GB" sz="1400" dirty="0" smtClean="0"/>
              <a:t> research in the social sciences. Perspectives on Psychological Science 7, 3 (May 2012), 203–220</a:t>
            </a:r>
            <a:endParaRPr lang="de-DE"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Обзор исследований </a:t>
            </a:r>
            <a:r>
              <a:rPr lang="en-US" dirty="0" smtClean="0"/>
              <a:t>FB </a:t>
            </a:r>
            <a:r>
              <a:rPr lang="ru-RU" dirty="0" smtClean="0"/>
              <a:t>психологами (2)</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pic>
        <p:nvPicPr>
          <p:cNvPr id="6146" name="Picture 2" descr="C:\Users\Chernov\Desktop\Sigmod Seminar\Images\articles.jpg"/>
          <p:cNvPicPr>
            <a:picLocks noChangeAspect="1" noChangeArrowheads="1"/>
          </p:cNvPicPr>
          <p:nvPr/>
        </p:nvPicPr>
        <p:blipFill>
          <a:blip r:embed="rId3" cstate="print"/>
          <a:srcRect/>
          <a:stretch>
            <a:fillRect/>
          </a:stretch>
        </p:blipFill>
        <p:spPr bwMode="auto">
          <a:xfrm>
            <a:off x="360040" y="1196752"/>
            <a:ext cx="7956376" cy="509010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dirty="0" smtClean="0"/>
              <a:t>Изучение </a:t>
            </a:r>
            <a:r>
              <a:rPr lang="ru-RU" dirty="0" smtClean="0"/>
              <a:t>мотивации: самооценка </a:t>
            </a:r>
            <a:r>
              <a:rPr lang="ru-RU" dirty="0" smtClean="0"/>
              <a:t>и социальный </a:t>
            </a:r>
            <a:r>
              <a:rPr lang="ru-RU" dirty="0" smtClean="0"/>
              <a:t>капитал</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sp>
        <p:nvSpPr>
          <p:cNvPr id="4" name="Content Placeholder 3"/>
          <p:cNvSpPr>
            <a:spLocks noGrp="1"/>
          </p:cNvSpPr>
          <p:nvPr>
            <p:ph sz="quarter" idx="1"/>
          </p:nvPr>
        </p:nvSpPr>
        <p:spPr/>
        <p:txBody>
          <a:bodyPr/>
          <a:lstStyle/>
          <a:p>
            <a:r>
              <a:rPr lang="ru-RU" dirty="0" smtClean="0"/>
              <a:t>Вопросы:</a:t>
            </a:r>
          </a:p>
          <a:p>
            <a:endParaRPr lang="ru-RU" dirty="0" smtClean="0"/>
          </a:p>
          <a:p>
            <a:r>
              <a:rPr lang="ru-RU" dirty="0" smtClean="0"/>
              <a:t>Как использование </a:t>
            </a:r>
            <a:r>
              <a:rPr lang="en-US" dirty="0" smtClean="0"/>
              <a:t>FB </a:t>
            </a:r>
            <a:r>
              <a:rPr lang="ru-RU" dirty="0" smtClean="0"/>
              <a:t>изменяется со временем?</a:t>
            </a:r>
          </a:p>
          <a:p>
            <a:r>
              <a:rPr lang="ru-RU" dirty="0" smtClean="0"/>
              <a:t>Как связаны использование </a:t>
            </a:r>
            <a:r>
              <a:rPr lang="en-US" dirty="0" smtClean="0"/>
              <a:t>FB </a:t>
            </a:r>
            <a:r>
              <a:rPr lang="ru-RU" dirty="0" smtClean="0"/>
              <a:t>и социальный капитал?</a:t>
            </a:r>
          </a:p>
          <a:p>
            <a:endParaRPr lang="ru-RU" dirty="0" smtClean="0"/>
          </a:p>
          <a:p>
            <a:r>
              <a:rPr lang="ru-RU" dirty="0" smtClean="0"/>
              <a:t>Метод:</a:t>
            </a:r>
          </a:p>
          <a:p>
            <a:r>
              <a:rPr lang="ru-RU" dirty="0" smtClean="0"/>
              <a:t>2006</a:t>
            </a:r>
            <a:r>
              <a:rPr lang="en-US" dirty="0" smtClean="0"/>
              <a:t>: </a:t>
            </a:r>
            <a:r>
              <a:rPr lang="ru-RU" dirty="0" smtClean="0"/>
              <a:t>Онлайн-опрос  </a:t>
            </a:r>
            <a:r>
              <a:rPr lang="de-DE" dirty="0" smtClean="0"/>
              <a:t>286</a:t>
            </a:r>
            <a:r>
              <a:rPr lang="ru-RU" dirty="0" smtClean="0"/>
              <a:t> студентов</a:t>
            </a:r>
          </a:p>
          <a:p>
            <a:r>
              <a:rPr lang="en-US" dirty="0" smtClean="0"/>
              <a:t>2007: </a:t>
            </a:r>
            <a:r>
              <a:rPr lang="ru-RU" dirty="0" smtClean="0"/>
              <a:t>Онлайн-опрос 477 новых + 92</a:t>
            </a:r>
            <a:r>
              <a:rPr lang="en-US" dirty="0" smtClean="0"/>
              <a:t> </a:t>
            </a:r>
            <a:r>
              <a:rPr lang="ru-RU" dirty="0" smtClean="0"/>
              <a:t>старых</a:t>
            </a:r>
          </a:p>
          <a:p>
            <a:endParaRPr lang="ru-RU" dirty="0" smtClean="0"/>
          </a:p>
          <a:p>
            <a:r>
              <a:rPr lang="ru-RU" dirty="0" smtClean="0"/>
              <a:t>Измеряли: самооценку, удовлетворенность жизнью</a:t>
            </a:r>
            <a:endParaRPr lang="de-DE" dirty="0" smtClean="0"/>
          </a:p>
        </p:txBody>
      </p:sp>
      <p:sp>
        <p:nvSpPr>
          <p:cNvPr id="5" name="Rectangle 4"/>
          <p:cNvSpPr/>
          <p:nvPr/>
        </p:nvSpPr>
        <p:spPr>
          <a:xfrm>
            <a:off x="4572000" y="764704"/>
            <a:ext cx="4572000" cy="1169551"/>
          </a:xfrm>
          <a:prstGeom prst="rect">
            <a:avLst/>
          </a:prstGeom>
        </p:spPr>
        <p:txBody>
          <a:bodyPr>
            <a:spAutoFit/>
          </a:bodyPr>
          <a:lstStyle/>
          <a:p>
            <a:r>
              <a:rPr lang="en-GB" sz="1400" dirty="0" smtClean="0"/>
              <a:t>STEINFIELD, C., ELLISON, N. B., AND LAMPE, C. Social capital, self-esteem, and use of online social network sites: A longitudinal analysis. Journal of Applied Developmental Psychology 29, 6 (2008), 434 – 445. Social Networking on the Internet - Developmental Implications.</a:t>
            </a:r>
            <a:endParaRPr lang="de-DE"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dirty="0" smtClean="0"/>
              <a:t>Изучение мотивации: самооценка и социальный </a:t>
            </a:r>
            <a:r>
              <a:rPr lang="ru-RU" dirty="0" smtClean="0"/>
              <a:t>капитал (2)</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sp>
        <p:nvSpPr>
          <p:cNvPr id="4" name="Content Placeholder 3"/>
          <p:cNvSpPr>
            <a:spLocks noGrp="1"/>
          </p:cNvSpPr>
          <p:nvPr>
            <p:ph sz="quarter" idx="1"/>
          </p:nvPr>
        </p:nvSpPr>
        <p:spPr>
          <a:xfrm>
            <a:off x="5292080" y="1196752"/>
            <a:ext cx="3394720" cy="4960208"/>
          </a:xfrm>
        </p:spPr>
        <p:txBody>
          <a:bodyPr>
            <a:normAutofit fontScale="92500"/>
          </a:bodyPr>
          <a:lstStyle/>
          <a:p>
            <a:r>
              <a:rPr lang="ru-RU" dirty="0" smtClean="0"/>
              <a:t>Выводы:</a:t>
            </a:r>
          </a:p>
          <a:p>
            <a:endParaRPr lang="ru-RU" dirty="0" smtClean="0"/>
          </a:p>
          <a:p>
            <a:r>
              <a:rPr lang="ru-RU" dirty="0" smtClean="0"/>
              <a:t>Использование </a:t>
            </a:r>
            <a:r>
              <a:rPr lang="en-US" dirty="0" smtClean="0"/>
              <a:t>FB </a:t>
            </a:r>
            <a:r>
              <a:rPr lang="ru-RU" dirty="0" smtClean="0"/>
              <a:t>увеличивает социальный капитал</a:t>
            </a:r>
          </a:p>
          <a:p>
            <a:endParaRPr lang="ru-RU" dirty="0" smtClean="0"/>
          </a:p>
          <a:p>
            <a:r>
              <a:rPr lang="ru-RU" dirty="0" smtClean="0"/>
              <a:t>Удовлетворенность жизнью и самооценка тоже возрастают, обе связаны с социальным капиталом</a:t>
            </a:r>
            <a:endParaRPr lang="de-DE" dirty="0"/>
          </a:p>
        </p:txBody>
      </p:sp>
      <p:pic>
        <p:nvPicPr>
          <p:cNvPr id="3074" name="Picture 2" descr="C:\Users\Chernov\Desktop\Sigmod Seminar\Images\socialcapital.jpg"/>
          <p:cNvPicPr>
            <a:picLocks noChangeAspect="1" noChangeArrowheads="1"/>
          </p:cNvPicPr>
          <p:nvPr/>
        </p:nvPicPr>
        <p:blipFill>
          <a:blip r:embed="rId3" cstate="print"/>
          <a:srcRect/>
          <a:stretch>
            <a:fillRect/>
          </a:stretch>
        </p:blipFill>
        <p:spPr bwMode="auto">
          <a:xfrm>
            <a:off x="395536" y="1556792"/>
            <a:ext cx="4638675" cy="4352925"/>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dirty="0" smtClean="0"/>
              <a:t>Анализ репрезентации – </a:t>
            </a:r>
            <a:r>
              <a:rPr lang="ru-RU" dirty="0" smtClean="0"/>
              <a:t>Face-off</a:t>
            </a:r>
            <a:br>
              <a:rPr lang="ru-RU" dirty="0" smtClean="0"/>
            </a:br>
            <a:r>
              <a:rPr lang="ru-RU" dirty="0" smtClean="0"/>
              <a:t>Влияние внешности на построение связей</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sp>
        <p:nvSpPr>
          <p:cNvPr id="4" name="Content Placeholder 3"/>
          <p:cNvSpPr>
            <a:spLocks noGrp="1"/>
          </p:cNvSpPr>
          <p:nvPr>
            <p:ph sz="quarter" idx="1"/>
          </p:nvPr>
        </p:nvSpPr>
        <p:spPr/>
        <p:txBody>
          <a:bodyPr/>
          <a:lstStyle/>
          <a:p>
            <a:endParaRPr lang="ru-RU" dirty="0" smtClean="0"/>
          </a:p>
          <a:p>
            <a:endParaRPr lang="ru-RU" dirty="0" smtClean="0"/>
          </a:p>
          <a:p>
            <a:r>
              <a:rPr lang="ru-RU" dirty="0" smtClean="0"/>
              <a:t>Вопрос: </a:t>
            </a:r>
          </a:p>
          <a:p>
            <a:r>
              <a:rPr lang="ru-RU" dirty="0" smtClean="0"/>
              <a:t>Как влияет пол и привлекательность на вероятность установления связи?</a:t>
            </a:r>
          </a:p>
          <a:p>
            <a:endParaRPr lang="ru-RU" dirty="0" smtClean="0"/>
          </a:p>
          <a:p>
            <a:r>
              <a:rPr lang="ru-RU" dirty="0" smtClean="0"/>
              <a:t>Метод: </a:t>
            </a:r>
          </a:p>
          <a:p>
            <a:r>
              <a:rPr lang="ru-RU" dirty="0" smtClean="0"/>
              <a:t>350 студентов решают, устанавливать ли дружбу с неизвестным (симулированным) пользователем?</a:t>
            </a:r>
            <a:endParaRPr lang="de-DE" dirty="0"/>
          </a:p>
        </p:txBody>
      </p:sp>
      <p:sp>
        <p:nvSpPr>
          <p:cNvPr id="5" name="Rectangle 4"/>
          <p:cNvSpPr/>
          <p:nvPr/>
        </p:nvSpPr>
        <p:spPr>
          <a:xfrm>
            <a:off x="3491880" y="1412776"/>
            <a:ext cx="5364088" cy="954107"/>
          </a:xfrm>
          <a:prstGeom prst="rect">
            <a:avLst/>
          </a:prstGeom>
        </p:spPr>
        <p:txBody>
          <a:bodyPr wrap="square">
            <a:spAutoFit/>
          </a:bodyPr>
          <a:lstStyle/>
          <a:p>
            <a:pPr hangingPunct="0"/>
            <a:r>
              <a:rPr lang="en-US" sz="1400" dirty="0" smtClean="0"/>
              <a:t>WANG, S. S., MOON, S.-I., KWON, K. H., EVANS, C. A., AND STEFANONE, M. A. Face off: Implications of visual cues on initiating friendship on </a:t>
            </a:r>
            <a:r>
              <a:rPr lang="en-US" sz="1400" dirty="0" err="1" smtClean="0"/>
              <a:t>Facebook</a:t>
            </a:r>
            <a:r>
              <a:rPr lang="en-US" sz="1400" dirty="0" smtClean="0"/>
              <a:t>. Computers in Human Behavior 26, 2 (Mar. 2010), 226–234.</a:t>
            </a:r>
            <a:endParaRPr lang="de-DE"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Face-off (2)</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sp>
        <p:nvSpPr>
          <p:cNvPr id="4" name="Content Placeholder 3"/>
          <p:cNvSpPr>
            <a:spLocks noGrp="1"/>
          </p:cNvSpPr>
          <p:nvPr>
            <p:ph sz="quarter" idx="1"/>
          </p:nvPr>
        </p:nvSpPr>
        <p:spPr>
          <a:xfrm>
            <a:off x="457200" y="4869160"/>
            <a:ext cx="8229600" cy="1440160"/>
          </a:xfrm>
        </p:spPr>
        <p:txBody>
          <a:bodyPr>
            <a:normAutofit fontScale="85000" lnSpcReduction="20000"/>
          </a:bodyPr>
          <a:lstStyle/>
          <a:p>
            <a:r>
              <a:rPr lang="ru-RU" dirty="0" smtClean="0"/>
              <a:t>Выводы: </a:t>
            </a:r>
          </a:p>
          <a:p>
            <a:r>
              <a:rPr lang="ru-RU" dirty="0" smtClean="0"/>
              <a:t>- связь с противоположным полом установить проще</a:t>
            </a:r>
          </a:p>
          <a:p>
            <a:r>
              <a:rPr lang="ru-RU" dirty="0" smtClean="0"/>
              <a:t>- вероятность убывает в последовательности: </a:t>
            </a:r>
          </a:p>
          <a:p>
            <a:pPr lvl="1"/>
            <a:r>
              <a:rPr lang="ru-RU" dirty="0" smtClean="0"/>
              <a:t>Красивое фото – нет фото – некрасивое фото</a:t>
            </a:r>
            <a:endParaRPr lang="de-DE" dirty="0"/>
          </a:p>
        </p:txBody>
      </p:sp>
      <p:pic>
        <p:nvPicPr>
          <p:cNvPr id="4098" name="Picture 2" descr="C:\Users\Chernov\Desktop\Sigmod Seminar\Images\faceoff 1.jpg"/>
          <p:cNvPicPr>
            <a:picLocks noChangeAspect="1" noChangeArrowheads="1"/>
          </p:cNvPicPr>
          <p:nvPr/>
        </p:nvPicPr>
        <p:blipFill>
          <a:blip r:embed="rId3" cstate="print"/>
          <a:srcRect/>
          <a:stretch>
            <a:fillRect/>
          </a:stretch>
        </p:blipFill>
        <p:spPr bwMode="auto">
          <a:xfrm>
            <a:off x="539552" y="1340768"/>
            <a:ext cx="3381375" cy="3238500"/>
          </a:xfrm>
          <a:prstGeom prst="rect">
            <a:avLst/>
          </a:prstGeom>
          <a:noFill/>
        </p:spPr>
      </p:pic>
      <p:pic>
        <p:nvPicPr>
          <p:cNvPr id="4099" name="Picture 3" descr="C:\Users\Chernov\Desktop\Sigmod Seminar\Images\faceoff 2.jpg"/>
          <p:cNvPicPr>
            <a:picLocks noChangeAspect="1" noChangeArrowheads="1"/>
          </p:cNvPicPr>
          <p:nvPr/>
        </p:nvPicPr>
        <p:blipFill>
          <a:blip r:embed="rId4" cstate="print"/>
          <a:srcRect/>
          <a:stretch>
            <a:fillRect/>
          </a:stretch>
        </p:blipFill>
        <p:spPr bwMode="auto">
          <a:xfrm>
            <a:off x="4644008" y="1340768"/>
            <a:ext cx="3324225" cy="3114675"/>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smtClean="0"/>
              <a:t>З</a:t>
            </a:r>
            <a:r>
              <a:rPr lang="ru-RU" dirty="0" smtClean="0"/>
              <a:t>ависимость и соцсети</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sp>
        <p:nvSpPr>
          <p:cNvPr id="4" name="Content Placeholder 3"/>
          <p:cNvSpPr>
            <a:spLocks noGrp="1"/>
          </p:cNvSpPr>
          <p:nvPr>
            <p:ph sz="quarter" idx="1"/>
          </p:nvPr>
        </p:nvSpPr>
        <p:spPr>
          <a:xfrm>
            <a:off x="457200" y="2132856"/>
            <a:ext cx="8229600" cy="4024104"/>
          </a:xfrm>
        </p:spPr>
        <p:txBody>
          <a:bodyPr/>
          <a:lstStyle/>
          <a:p>
            <a:r>
              <a:rPr lang="ru-RU" dirty="0" smtClean="0"/>
              <a:t>Обзор 43 экспериментальных работ</a:t>
            </a:r>
          </a:p>
          <a:p>
            <a:r>
              <a:rPr lang="ru-RU" dirty="0" smtClean="0"/>
              <a:t>Наблюдения:</a:t>
            </a:r>
          </a:p>
          <a:p>
            <a:pPr lvl="1"/>
            <a:r>
              <a:rPr lang="ru-RU" dirty="0" smtClean="0"/>
              <a:t>Женщины больше используют соцсети для коммуникации</a:t>
            </a:r>
          </a:p>
          <a:p>
            <a:pPr lvl="1"/>
            <a:r>
              <a:rPr lang="ru-RU" dirty="0" smtClean="0"/>
              <a:t>Мужчины больше для социальной компенсации, обучения и саморепрезентации</a:t>
            </a:r>
          </a:p>
          <a:p>
            <a:pPr lvl="1"/>
            <a:r>
              <a:rPr lang="ru-RU" dirty="0" smtClean="0"/>
              <a:t>Главное использование онлайн СС – поддержка существующей офлайн СС</a:t>
            </a:r>
          </a:p>
          <a:p>
            <a:pPr lvl="1"/>
            <a:r>
              <a:rPr lang="ru-RU" dirty="0" smtClean="0"/>
              <a:t>Повышенное использование онлайн СС уменьшает успеваемость и социальное участие</a:t>
            </a:r>
            <a:endParaRPr lang="ru-RU" dirty="0" smtClean="0"/>
          </a:p>
          <a:p>
            <a:endParaRPr lang="ru-RU" dirty="0" smtClean="0"/>
          </a:p>
          <a:p>
            <a:endParaRPr lang="de-DE" dirty="0"/>
          </a:p>
        </p:txBody>
      </p:sp>
      <p:sp>
        <p:nvSpPr>
          <p:cNvPr id="5" name="Rectangle 4"/>
          <p:cNvSpPr/>
          <p:nvPr/>
        </p:nvSpPr>
        <p:spPr>
          <a:xfrm>
            <a:off x="4355976" y="1124744"/>
            <a:ext cx="4572000" cy="954107"/>
          </a:xfrm>
          <a:prstGeom prst="rect">
            <a:avLst/>
          </a:prstGeom>
        </p:spPr>
        <p:txBody>
          <a:bodyPr>
            <a:spAutoFit/>
          </a:bodyPr>
          <a:lstStyle/>
          <a:p>
            <a:r>
              <a:rPr lang="en-GB" sz="1400" dirty="0" smtClean="0"/>
              <a:t>KUSS, D. J., AND GRIFFITHS, M. D. Online social networking and addiction — a review of the psychological literature. International journal of environmental research and public health 8, 9 </a:t>
            </a:r>
            <a:endParaRPr lang="de-DE"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dirty="0" smtClean="0"/>
              <a:t>Похожее в информатике:</a:t>
            </a:r>
            <a:br>
              <a:rPr lang="ru-RU" dirty="0" smtClean="0"/>
            </a:br>
            <a:r>
              <a:rPr lang="ru-RU" dirty="0" smtClean="0"/>
              <a:t>Романтические отношения в соцсетях</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sp>
        <p:nvSpPr>
          <p:cNvPr id="4" name="Content Placeholder 3"/>
          <p:cNvSpPr>
            <a:spLocks noGrp="1"/>
          </p:cNvSpPr>
          <p:nvPr>
            <p:ph sz="quarter" idx="1"/>
          </p:nvPr>
        </p:nvSpPr>
        <p:spPr>
          <a:xfrm>
            <a:off x="323528" y="1340768"/>
            <a:ext cx="4402832" cy="4752528"/>
          </a:xfrm>
        </p:spPr>
        <p:txBody>
          <a:bodyPr>
            <a:normAutofit fontScale="77500" lnSpcReduction="20000"/>
          </a:bodyPr>
          <a:lstStyle/>
          <a:p>
            <a:r>
              <a:rPr lang="ru-RU" dirty="0" smtClean="0"/>
              <a:t>Можем ли мы найти романтические пары полагаясь на сетевое окружение?</a:t>
            </a:r>
          </a:p>
          <a:p>
            <a:endParaRPr lang="ru-RU" dirty="0" smtClean="0"/>
          </a:p>
          <a:p>
            <a:r>
              <a:rPr lang="ru-RU" dirty="0" smtClean="0"/>
              <a:t>Данные: случайная выборка </a:t>
            </a:r>
            <a:r>
              <a:rPr lang="de-DE" dirty="0" smtClean="0"/>
              <a:t>1.3 </a:t>
            </a:r>
            <a:r>
              <a:rPr lang="ru-RU" dirty="0" smtClean="0"/>
              <a:t>млн пользователей </a:t>
            </a:r>
            <a:r>
              <a:rPr lang="en-US" dirty="0" smtClean="0"/>
              <a:t>FB, &gt;20 </a:t>
            </a:r>
            <a:r>
              <a:rPr lang="ru-RU" dirty="0" smtClean="0"/>
              <a:t>лет, от 50 до 2000 друзей.</a:t>
            </a:r>
          </a:p>
          <a:p>
            <a:r>
              <a:rPr lang="ru-RU" dirty="0" smtClean="0"/>
              <a:t>Всего 380 млн пользователей</a:t>
            </a:r>
          </a:p>
          <a:p>
            <a:pPr>
              <a:buNone/>
            </a:pPr>
            <a:r>
              <a:rPr lang="ru-RU" dirty="0" smtClean="0"/>
              <a:t>	</a:t>
            </a:r>
            <a:r>
              <a:rPr lang="ru-RU" dirty="0" smtClean="0"/>
              <a:t>и  8.6 млрд связей</a:t>
            </a:r>
          </a:p>
          <a:p>
            <a:pPr>
              <a:buNone/>
            </a:pPr>
            <a:endParaRPr lang="ru-RU" dirty="0" smtClean="0"/>
          </a:p>
          <a:p>
            <a:pPr>
              <a:buNone/>
            </a:pPr>
            <a:r>
              <a:rPr lang="ru-RU" dirty="0" smtClean="0"/>
              <a:t>Вывод: </a:t>
            </a:r>
          </a:p>
          <a:p>
            <a:pPr>
              <a:buNone/>
            </a:pPr>
            <a:r>
              <a:rPr lang="ru-RU" dirty="0" smtClean="0"/>
              <a:t>	</a:t>
            </a:r>
            <a:r>
              <a:rPr lang="ru-RU" dirty="0" smtClean="0"/>
              <a:t>можем предсказывать с высокой точностью, ключевой фактор: дисперсия связей - друзья пары должны быть слабо связаны между собой</a:t>
            </a:r>
          </a:p>
          <a:p>
            <a:endParaRPr lang="de-DE" dirty="0"/>
          </a:p>
        </p:txBody>
      </p:sp>
      <p:sp>
        <p:nvSpPr>
          <p:cNvPr id="5" name="Rectangle 4"/>
          <p:cNvSpPr/>
          <p:nvPr/>
        </p:nvSpPr>
        <p:spPr>
          <a:xfrm>
            <a:off x="4499992" y="1196752"/>
            <a:ext cx="4355976" cy="1169551"/>
          </a:xfrm>
          <a:prstGeom prst="rect">
            <a:avLst/>
          </a:prstGeom>
        </p:spPr>
        <p:txBody>
          <a:bodyPr wrap="square">
            <a:spAutoFit/>
          </a:bodyPr>
          <a:lstStyle/>
          <a:p>
            <a:pPr hangingPunct="0"/>
            <a:r>
              <a:rPr lang="en-US" sz="1400" dirty="0" smtClean="0"/>
              <a:t>BACKSTROM, L., AND KLEINBERG, J. M. Romantic partnerships and the dispersion of social ties: a network analysis of relationship status on </a:t>
            </a:r>
            <a:r>
              <a:rPr lang="en-US" sz="1400" dirty="0" err="1" smtClean="0"/>
              <a:t>facebook</a:t>
            </a:r>
            <a:r>
              <a:rPr lang="en-US" sz="1400" dirty="0" smtClean="0"/>
              <a:t>. In CSCW (2014), S. R. </a:t>
            </a:r>
            <a:r>
              <a:rPr lang="en-US" sz="1400" dirty="0" err="1" smtClean="0"/>
              <a:t>Fussell</a:t>
            </a:r>
            <a:r>
              <a:rPr lang="en-US" sz="1400" dirty="0" smtClean="0"/>
              <a:t>, W. G. </a:t>
            </a:r>
            <a:r>
              <a:rPr lang="en-US" sz="1400" dirty="0" err="1" smtClean="0"/>
              <a:t>Lutters</a:t>
            </a:r>
            <a:r>
              <a:rPr lang="en-US" sz="1400" dirty="0" smtClean="0"/>
              <a:t>, M. R. Morris, and M. Reddy, Eds., ACM, pp. 831–841.</a:t>
            </a:r>
            <a:endParaRPr lang="de-DE" sz="1400" dirty="0"/>
          </a:p>
        </p:txBody>
      </p:sp>
      <p:pic>
        <p:nvPicPr>
          <p:cNvPr id="5122" name="Picture 2" descr="C:\Users\Chernov\Desktop\Sigmod Seminar\Images\romantic.jpg"/>
          <p:cNvPicPr>
            <a:picLocks noChangeAspect="1" noChangeArrowheads="1"/>
          </p:cNvPicPr>
          <p:nvPr/>
        </p:nvPicPr>
        <p:blipFill>
          <a:blip r:embed="rId3" cstate="print"/>
          <a:srcRect/>
          <a:stretch>
            <a:fillRect/>
          </a:stretch>
        </p:blipFill>
        <p:spPr bwMode="auto">
          <a:xfrm>
            <a:off x="4788024" y="2564904"/>
            <a:ext cx="3615873" cy="3528392"/>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492896"/>
            <a:ext cx="8229600" cy="990600"/>
          </a:xfrm>
        </p:spPr>
        <p:txBody>
          <a:bodyPr/>
          <a:lstStyle/>
          <a:p>
            <a:pPr algn="ctr"/>
            <a:r>
              <a:rPr lang="ru-RU" dirty="0" smtClean="0"/>
              <a:t>Социология</a:t>
            </a:r>
            <a:endParaRPr lang="ru-RU" dirty="0"/>
          </a:p>
        </p:txBody>
      </p:sp>
      <p:sp>
        <p:nvSpPr>
          <p:cNvPr id="4" name="Дата 3"/>
          <p:cNvSpPr>
            <a:spLocks noGrp="1"/>
          </p:cNvSpPr>
          <p:nvPr>
            <p:ph type="dt" sz="half" idx="10"/>
          </p:nvPr>
        </p:nvSpPr>
        <p:spPr/>
        <p:txBody>
          <a:bodyPr/>
          <a:lstStyle/>
          <a:p>
            <a:fld id="{6563D5CC-50AD-4323-A285-1A7FA7C8C463}" type="datetime1">
              <a:rPr lang="en-US" smtClean="0"/>
              <a:pPr/>
              <a:t>5/29/2014</a:t>
            </a:fld>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Эксперимент «малый мир»</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pic>
        <p:nvPicPr>
          <p:cNvPr id="7170" name="Picture 2" descr="C:\Users\Chernov\Desktop\Sigmod Seminar\Images\Experement_Small_World.gif"/>
          <p:cNvPicPr>
            <a:picLocks noChangeAspect="1" noChangeArrowheads="1" noCrop="1"/>
          </p:cNvPicPr>
          <p:nvPr/>
        </p:nvPicPr>
        <p:blipFill>
          <a:blip r:embed="rId3" cstate="print"/>
          <a:srcRect/>
          <a:stretch>
            <a:fillRect/>
          </a:stretch>
        </p:blipFill>
        <p:spPr bwMode="auto">
          <a:xfrm>
            <a:off x="539552" y="1268760"/>
            <a:ext cx="4320480" cy="4320480"/>
          </a:xfrm>
          <a:prstGeom prst="rect">
            <a:avLst/>
          </a:prstGeom>
          <a:noFill/>
        </p:spPr>
      </p:pic>
      <p:sp>
        <p:nvSpPr>
          <p:cNvPr id="6" name="TextBox 5"/>
          <p:cNvSpPr txBox="1"/>
          <p:nvPr/>
        </p:nvSpPr>
        <p:spPr>
          <a:xfrm>
            <a:off x="6822402" y="1340768"/>
            <a:ext cx="2321598" cy="646331"/>
          </a:xfrm>
          <a:prstGeom prst="rect">
            <a:avLst/>
          </a:prstGeom>
          <a:noFill/>
        </p:spPr>
        <p:txBody>
          <a:bodyPr wrap="square" rtlCol="0">
            <a:spAutoFit/>
          </a:bodyPr>
          <a:lstStyle/>
          <a:p>
            <a:r>
              <a:rPr lang="ru-RU" dirty="0" smtClean="0"/>
              <a:t>Стэнли Милграм, </a:t>
            </a:r>
          </a:p>
          <a:p>
            <a:r>
              <a:rPr lang="ru-RU" dirty="0" smtClean="0"/>
              <a:t>социальный психолог</a:t>
            </a:r>
            <a:endParaRPr lang="de-DE" dirty="0"/>
          </a:p>
        </p:txBody>
      </p:sp>
      <p:pic>
        <p:nvPicPr>
          <p:cNvPr id="7171" name="Picture 3" descr="C:\Users\Chernov\Desktop\Sigmod Seminar\Images\milgram.jpeg"/>
          <p:cNvPicPr>
            <a:picLocks noChangeAspect="1" noChangeArrowheads="1"/>
          </p:cNvPicPr>
          <p:nvPr/>
        </p:nvPicPr>
        <p:blipFill>
          <a:blip r:embed="rId4" cstate="print"/>
          <a:srcRect/>
          <a:stretch>
            <a:fillRect/>
          </a:stretch>
        </p:blipFill>
        <p:spPr bwMode="auto">
          <a:xfrm>
            <a:off x="5148064" y="1268760"/>
            <a:ext cx="1562100" cy="2286000"/>
          </a:xfrm>
          <a:prstGeom prst="rect">
            <a:avLst/>
          </a:prstGeom>
          <a:noFill/>
        </p:spPr>
      </p:pic>
      <p:sp>
        <p:nvSpPr>
          <p:cNvPr id="8" name="TextBox 7"/>
          <p:cNvSpPr txBox="1"/>
          <p:nvPr/>
        </p:nvSpPr>
        <p:spPr>
          <a:xfrm>
            <a:off x="6822402" y="2348880"/>
            <a:ext cx="2321598" cy="1200329"/>
          </a:xfrm>
          <a:prstGeom prst="rect">
            <a:avLst/>
          </a:prstGeom>
          <a:noFill/>
        </p:spPr>
        <p:txBody>
          <a:bodyPr wrap="square" rtlCol="0">
            <a:spAutoFit/>
          </a:bodyPr>
          <a:lstStyle/>
          <a:p>
            <a:r>
              <a:rPr lang="ru-RU" dirty="0" smtClean="0"/>
              <a:t>Эксперимент: 300 конвертов из Омахи в Бостон через знакомых, 60 дошло</a:t>
            </a:r>
            <a:endParaRPr lang="de-DE" dirty="0"/>
          </a:p>
        </p:txBody>
      </p:sp>
      <p:sp>
        <p:nvSpPr>
          <p:cNvPr id="9" name="Rectangle 8"/>
          <p:cNvSpPr/>
          <p:nvPr/>
        </p:nvSpPr>
        <p:spPr>
          <a:xfrm>
            <a:off x="4572000" y="0"/>
            <a:ext cx="4572000" cy="646331"/>
          </a:xfrm>
          <a:prstGeom prst="rect">
            <a:avLst/>
          </a:prstGeom>
        </p:spPr>
        <p:txBody>
          <a:bodyPr>
            <a:spAutoFit/>
          </a:bodyPr>
          <a:lstStyle/>
          <a:p>
            <a:r>
              <a:rPr lang="de-DE" dirty="0" smtClean="0"/>
              <a:t>http://en.wikipedia.org/wiki/Small-world_experiment</a:t>
            </a:r>
            <a:endParaRPr lang="de-DE" dirty="0"/>
          </a:p>
        </p:txBody>
      </p:sp>
      <p:pic>
        <p:nvPicPr>
          <p:cNvPr id="7172" name="Picture 4" descr="C:\Users\Chernov\Desktop\Sigmod Seminar\Images\Six_degrees_of_separation.png"/>
          <p:cNvPicPr>
            <a:picLocks noChangeAspect="1" noChangeArrowheads="1"/>
          </p:cNvPicPr>
          <p:nvPr/>
        </p:nvPicPr>
        <p:blipFill>
          <a:blip r:embed="rId5" cstate="print"/>
          <a:srcRect/>
          <a:stretch>
            <a:fillRect/>
          </a:stretch>
        </p:blipFill>
        <p:spPr bwMode="auto">
          <a:xfrm>
            <a:off x="5364088" y="4005064"/>
            <a:ext cx="3143250" cy="2362200"/>
          </a:xfrm>
          <a:prstGeom prst="rect">
            <a:avLst/>
          </a:prstGeom>
          <a:noFill/>
        </p:spPr>
      </p:pic>
      <p:sp>
        <p:nvSpPr>
          <p:cNvPr id="11" name="TextBox 10"/>
          <p:cNvSpPr txBox="1"/>
          <p:nvPr/>
        </p:nvSpPr>
        <p:spPr>
          <a:xfrm>
            <a:off x="5508104" y="3717032"/>
            <a:ext cx="2880320" cy="369332"/>
          </a:xfrm>
          <a:prstGeom prst="rect">
            <a:avLst/>
          </a:prstGeom>
          <a:noFill/>
        </p:spPr>
        <p:txBody>
          <a:bodyPr wrap="square" rtlCol="0">
            <a:spAutoFit/>
          </a:bodyPr>
          <a:lstStyle/>
          <a:p>
            <a:r>
              <a:rPr lang="ru-RU" dirty="0" smtClean="0"/>
              <a:t>Теория шести рукопожатий</a:t>
            </a:r>
            <a:endParaRPr lang="de-D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Сила слабых связей</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pic>
        <p:nvPicPr>
          <p:cNvPr id="8194" name="Picture 2" descr="C:\Users\Chernov\Desktop\Sigmod Seminar\Images\mark granovetter.jpeg"/>
          <p:cNvPicPr>
            <a:picLocks noChangeAspect="1" noChangeArrowheads="1"/>
          </p:cNvPicPr>
          <p:nvPr/>
        </p:nvPicPr>
        <p:blipFill>
          <a:blip r:embed="rId3" cstate="print"/>
          <a:srcRect/>
          <a:stretch>
            <a:fillRect/>
          </a:stretch>
        </p:blipFill>
        <p:spPr bwMode="auto">
          <a:xfrm>
            <a:off x="6156176" y="1268760"/>
            <a:ext cx="1792982" cy="2689473"/>
          </a:xfrm>
          <a:prstGeom prst="rect">
            <a:avLst/>
          </a:prstGeom>
          <a:noFill/>
        </p:spPr>
      </p:pic>
      <p:sp>
        <p:nvSpPr>
          <p:cNvPr id="9" name="Rectangle 8"/>
          <p:cNvSpPr/>
          <p:nvPr/>
        </p:nvSpPr>
        <p:spPr>
          <a:xfrm>
            <a:off x="6012160" y="4005064"/>
            <a:ext cx="2718048" cy="1754326"/>
          </a:xfrm>
          <a:prstGeom prst="rect">
            <a:avLst/>
          </a:prstGeom>
        </p:spPr>
        <p:txBody>
          <a:bodyPr wrap="square">
            <a:spAutoFit/>
          </a:bodyPr>
          <a:lstStyle/>
          <a:p>
            <a:r>
              <a:rPr lang="en-US" i="1" dirty="0" smtClean="0"/>
              <a:t>Mark S. </a:t>
            </a:r>
            <a:r>
              <a:rPr lang="en-US" i="1" dirty="0" err="1" smtClean="0"/>
              <a:t>Granovetter</a:t>
            </a:r>
            <a:r>
              <a:rPr lang="en-US" i="1" dirty="0" smtClean="0"/>
              <a:t> (1973) The strength of weak ties. The American Journal of </a:t>
            </a:r>
            <a:r>
              <a:rPr lang="en-US" i="1" dirty="0" smtClean="0"/>
              <a:t>Sociology</a:t>
            </a:r>
            <a:r>
              <a:rPr lang="ru-RU" i="1" dirty="0" smtClean="0"/>
              <a:t> – наиболее цитируемая статья в социологии</a:t>
            </a:r>
            <a:endParaRPr lang="de-DE" dirty="0"/>
          </a:p>
        </p:txBody>
      </p:sp>
      <p:pic>
        <p:nvPicPr>
          <p:cNvPr id="8195" name="Picture 3" descr="C:\Users\Chernov\Desktop\Sigmod Seminar\Images\weakties.jpg"/>
          <p:cNvPicPr>
            <a:picLocks noChangeAspect="1" noChangeArrowheads="1"/>
          </p:cNvPicPr>
          <p:nvPr/>
        </p:nvPicPr>
        <p:blipFill>
          <a:blip r:embed="rId4" cstate="print"/>
          <a:srcRect/>
          <a:stretch>
            <a:fillRect/>
          </a:stretch>
        </p:blipFill>
        <p:spPr bwMode="auto">
          <a:xfrm>
            <a:off x="467544" y="1268760"/>
            <a:ext cx="5558004" cy="2880320"/>
          </a:xfrm>
          <a:prstGeom prst="rect">
            <a:avLst/>
          </a:prstGeom>
          <a:noFill/>
        </p:spPr>
      </p:pic>
      <p:sp>
        <p:nvSpPr>
          <p:cNvPr id="11" name="Rectangle 10"/>
          <p:cNvSpPr/>
          <p:nvPr/>
        </p:nvSpPr>
        <p:spPr>
          <a:xfrm>
            <a:off x="4499992" y="620688"/>
            <a:ext cx="4475905" cy="369332"/>
          </a:xfrm>
          <a:prstGeom prst="rect">
            <a:avLst/>
          </a:prstGeom>
        </p:spPr>
        <p:txBody>
          <a:bodyPr wrap="none">
            <a:spAutoFit/>
          </a:bodyPr>
          <a:lstStyle/>
          <a:p>
            <a:r>
              <a:rPr lang="de-DE" dirty="0" smtClean="0"/>
              <a:t>http://en.wikipedia.org/wiki/Interpersonal_ties</a:t>
            </a:r>
            <a:endParaRPr lang="de-DE" dirty="0"/>
          </a:p>
        </p:txBody>
      </p:sp>
      <p:sp>
        <p:nvSpPr>
          <p:cNvPr id="12" name="Rectangle 11"/>
          <p:cNvSpPr/>
          <p:nvPr/>
        </p:nvSpPr>
        <p:spPr>
          <a:xfrm>
            <a:off x="539552" y="4365104"/>
            <a:ext cx="5256584" cy="1477328"/>
          </a:xfrm>
          <a:prstGeom prst="rect">
            <a:avLst/>
          </a:prstGeom>
        </p:spPr>
        <p:txBody>
          <a:bodyPr wrap="square">
            <a:spAutoFit/>
          </a:bodyPr>
          <a:lstStyle/>
          <a:p>
            <a:r>
              <a:rPr lang="ru-RU" dirty="0" smtClean="0"/>
              <a:t>Интервью с десятками людей на тему: «Как вы нашли работу?»</a:t>
            </a:r>
          </a:p>
          <a:p>
            <a:endParaRPr lang="ru-RU" dirty="0" smtClean="0"/>
          </a:p>
          <a:p>
            <a:r>
              <a:rPr lang="ru-RU" dirty="0" smtClean="0"/>
              <a:t>Вывод: большинство нашло через «слабые» знакомства.</a:t>
            </a:r>
            <a:endParaRPr lang="de-DE"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smtClean="0"/>
              <a:t>Классические материалы для знакомства</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pic>
        <p:nvPicPr>
          <p:cNvPr id="9218" name="Picture 2" descr="C:\Users\Chernov\Desktop\Sigmod Seminar\Images\Nodexl.jpg"/>
          <p:cNvPicPr>
            <a:picLocks noChangeAspect="1" noChangeArrowheads="1"/>
          </p:cNvPicPr>
          <p:nvPr/>
        </p:nvPicPr>
        <p:blipFill>
          <a:blip r:embed="rId3" cstate="print"/>
          <a:srcRect/>
          <a:stretch>
            <a:fillRect/>
          </a:stretch>
        </p:blipFill>
        <p:spPr bwMode="auto">
          <a:xfrm>
            <a:off x="611560" y="1340769"/>
            <a:ext cx="2568934" cy="3168352"/>
          </a:xfrm>
          <a:prstGeom prst="rect">
            <a:avLst/>
          </a:prstGeom>
          <a:noFill/>
        </p:spPr>
      </p:pic>
      <p:pic>
        <p:nvPicPr>
          <p:cNvPr id="9221" name="Picture 5" descr="C:\Users\Chernov\Desktop\Sigmod Seminar\Images\book wasserman.JPG"/>
          <p:cNvPicPr>
            <a:picLocks noChangeAspect="1" noChangeArrowheads="1"/>
          </p:cNvPicPr>
          <p:nvPr/>
        </p:nvPicPr>
        <p:blipFill>
          <a:blip r:embed="rId4" cstate="print"/>
          <a:srcRect/>
          <a:stretch>
            <a:fillRect/>
          </a:stretch>
        </p:blipFill>
        <p:spPr bwMode="auto">
          <a:xfrm>
            <a:off x="3491880" y="1196752"/>
            <a:ext cx="2378075" cy="3492500"/>
          </a:xfrm>
          <a:prstGeom prst="rect">
            <a:avLst/>
          </a:prstGeom>
          <a:noFill/>
        </p:spPr>
      </p:pic>
      <p:pic>
        <p:nvPicPr>
          <p:cNvPr id="9222" name="Picture 6" descr="C:\Users\Chernov\Desktop\Sigmod Seminar\Images\introwellman.jpg"/>
          <p:cNvPicPr>
            <a:picLocks noChangeAspect="1" noChangeArrowheads="1"/>
          </p:cNvPicPr>
          <p:nvPr/>
        </p:nvPicPr>
        <p:blipFill>
          <a:blip r:embed="rId5" cstate="print"/>
          <a:srcRect/>
          <a:stretch>
            <a:fillRect/>
          </a:stretch>
        </p:blipFill>
        <p:spPr bwMode="auto">
          <a:xfrm>
            <a:off x="6444208" y="1340768"/>
            <a:ext cx="2027337" cy="3227521"/>
          </a:xfrm>
          <a:prstGeom prst="rect">
            <a:avLst/>
          </a:prstGeom>
          <a:noFill/>
        </p:spPr>
      </p:pic>
      <p:sp>
        <p:nvSpPr>
          <p:cNvPr id="10" name="Rectangle 9"/>
          <p:cNvSpPr/>
          <p:nvPr/>
        </p:nvSpPr>
        <p:spPr>
          <a:xfrm>
            <a:off x="6084168" y="4725144"/>
            <a:ext cx="2771800" cy="1600438"/>
          </a:xfrm>
          <a:prstGeom prst="rect">
            <a:avLst/>
          </a:prstGeom>
        </p:spPr>
        <p:txBody>
          <a:bodyPr wrap="square">
            <a:spAutoFit/>
          </a:bodyPr>
          <a:lstStyle/>
          <a:p>
            <a:pPr hangingPunct="0"/>
            <a:r>
              <a:rPr lang="en-US" sz="1400" dirty="0" smtClean="0"/>
              <a:t>MARIN, A., AND WELLMAN, B. Social network analysis: An introduction. Scott J, Carrington PJ, editors. The SAGE Handbook of Social Network Analysis. Thousand Oaks, CA: SAGE Publications (2011), 11–25.</a:t>
            </a:r>
            <a:endParaRPr lang="de-DE" sz="1400" dirty="0"/>
          </a:p>
        </p:txBody>
      </p:sp>
      <p:sp>
        <p:nvSpPr>
          <p:cNvPr id="11" name="Rectangle 10"/>
          <p:cNvSpPr/>
          <p:nvPr/>
        </p:nvSpPr>
        <p:spPr>
          <a:xfrm>
            <a:off x="3563888" y="4941168"/>
            <a:ext cx="2267744" cy="1384995"/>
          </a:xfrm>
          <a:prstGeom prst="rect">
            <a:avLst/>
          </a:prstGeom>
        </p:spPr>
        <p:txBody>
          <a:bodyPr wrap="square">
            <a:spAutoFit/>
          </a:bodyPr>
          <a:lstStyle/>
          <a:p>
            <a:pPr hangingPunct="0"/>
            <a:r>
              <a:rPr lang="en-US" sz="1400" dirty="0" smtClean="0"/>
              <a:t>WASSERMAN, S., AND FAUST, K. Social network analysis: Methods and applications, vol. 8. Cambridge university press, 1994.</a:t>
            </a:r>
            <a:endParaRPr lang="de-DE" sz="1400" dirty="0"/>
          </a:p>
        </p:txBody>
      </p:sp>
      <p:sp>
        <p:nvSpPr>
          <p:cNvPr id="12" name="Rectangle 11"/>
          <p:cNvSpPr/>
          <p:nvPr/>
        </p:nvSpPr>
        <p:spPr>
          <a:xfrm>
            <a:off x="539552" y="4869160"/>
            <a:ext cx="2664296" cy="954107"/>
          </a:xfrm>
          <a:prstGeom prst="rect">
            <a:avLst/>
          </a:prstGeom>
        </p:spPr>
        <p:txBody>
          <a:bodyPr wrap="square">
            <a:spAutoFit/>
          </a:bodyPr>
          <a:lstStyle/>
          <a:p>
            <a:pPr hangingPunct="0"/>
            <a:r>
              <a:rPr lang="en-US" sz="1400" dirty="0" smtClean="0"/>
              <a:t>Analyzing </a:t>
            </a:r>
            <a:r>
              <a:rPr lang="en-US" sz="1400" dirty="0" smtClean="0"/>
              <a:t>Social Media Networks with </a:t>
            </a:r>
            <a:r>
              <a:rPr lang="en-US" sz="1400" dirty="0" err="1" smtClean="0"/>
              <a:t>NodeXL</a:t>
            </a:r>
            <a:r>
              <a:rPr lang="en-US" sz="1400" dirty="0" smtClean="0"/>
              <a:t>, D. L. Hansen, B. </a:t>
            </a:r>
            <a:r>
              <a:rPr lang="en-US" sz="1400" dirty="0" err="1" smtClean="0"/>
              <a:t>Shneiderman</a:t>
            </a:r>
            <a:r>
              <a:rPr lang="en-US" sz="1400" dirty="0" smtClean="0"/>
              <a:t>, and M. A. Smith, Eds. Elsevier, 2011, </a:t>
            </a:r>
            <a:r>
              <a:rPr lang="en-US" sz="1400" dirty="0" err="1" smtClean="0"/>
              <a:t>ch</a:t>
            </a:r>
            <a:r>
              <a:rPr lang="en-US" sz="1400" dirty="0" smtClean="0"/>
              <a:t>. 3, pp. 31–50.</a:t>
            </a:r>
            <a:endParaRPr lang="de-DE"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География </a:t>
            </a:r>
            <a:r>
              <a:rPr lang="en-US" dirty="0" smtClean="0"/>
              <a:t>Twitter</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sp>
        <p:nvSpPr>
          <p:cNvPr id="5" name="Rectangle 4"/>
          <p:cNvSpPr/>
          <p:nvPr/>
        </p:nvSpPr>
        <p:spPr>
          <a:xfrm>
            <a:off x="5004048" y="332656"/>
            <a:ext cx="3744416" cy="738664"/>
          </a:xfrm>
          <a:prstGeom prst="rect">
            <a:avLst/>
          </a:prstGeom>
        </p:spPr>
        <p:txBody>
          <a:bodyPr wrap="square">
            <a:spAutoFit/>
          </a:bodyPr>
          <a:lstStyle/>
          <a:p>
            <a:pPr hangingPunct="0"/>
            <a:r>
              <a:rPr lang="en-US" sz="1400" dirty="0" smtClean="0"/>
              <a:t>TAKHTEYEV, Y., GRUZD, A., AND WELLMAN, B. Geography of Twitter networks. Social Networks 34, 1 (Jan. 2012), 73–81.</a:t>
            </a:r>
            <a:endParaRPr lang="de-DE" sz="1400" dirty="0"/>
          </a:p>
        </p:txBody>
      </p:sp>
      <p:pic>
        <p:nvPicPr>
          <p:cNvPr id="12290" name="Picture 2" descr="C:\Users\Chernov\Desktop\Sigmod Seminar\Images\alterego.jpg"/>
          <p:cNvPicPr>
            <a:picLocks noChangeAspect="1" noChangeArrowheads="1"/>
          </p:cNvPicPr>
          <p:nvPr/>
        </p:nvPicPr>
        <p:blipFill>
          <a:blip r:embed="rId3" cstate="print"/>
          <a:srcRect/>
          <a:stretch>
            <a:fillRect/>
          </a:stretch>
        </p:blipFill>
        <p:spPr bwMode="auto">
          <a:xfrm>
            <a:off x="176974" y="1052736"/>
            <a:ext cx="7705212" cy="3960440"/>
          </a:xfrm>
          <a:prstGeom prst="rect">
            <a:avLst/>
          </a:prstGeom>
          <a:noFill/>
        </p:spPr>
      </p:pic>
      <p:sp>
        <p:nvSpPr>
          <p:cNvPr id="7" name="Content Placeholder 3"/>
          <p:cNvSpPr>
            <a:spLocks noGrp="1"/>
          </p:cNvSpPr>
          <p:nvPr>
            <p:ph sz="quarter" idx="1"/>
          </p:nvPr>
        </p:nvSpPr>
        <p:spPr>
          <a:xfrm>
            <a:off x="457200" y="2132856"/>
            <a:ext cx="7571184" cy="4104456"/>
          </a:xfrm>
        </p:spPr>
        <p:txBody>
          <a:bodyPr>
            <a:normAutofit fontScale="85000" lnSpcReduction="2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ru-RU" dirty="0" smtClean="0"/>
              <a:t>Данные: </a:t>
            </a:r>
            <a:r>
              <a:rPr lang="en-US" dirty="0" smtClean="0"/>
              <a:t>Twitter, </a:t>
            </a:r>
            <a:r>
              <a:rPr lang="de-DE" dirty="0" smtClean="0"/>
              <a:t>NYC </a:t>
            </a:r>
            <a:r>
              <a:rPr lang="de-DE" dirty="0" err="1" smtClean="0"/>
              <a:t>and</a:t>
            </a:r>
            <a:r>
              <a:rPr lang="de-DE" dirty="0" smtClean="0"/>
              <a:t> LA</a:t>
            </a:r>
            <a:endParaRPr lang="ru-RU" dirty="0" smtClean="0"/>
          </a:p>
          <a:p>
            <a:r>
              <a:rPr lang="ru-RU" dirty="0" smtClean="0"/>
              <a:t>Выводы: </a:t>
            </a:r>
          </a:p>
          <a:p>
            <a:pPr lvl="1"/>
            <a:r>
              <a:rPr lang="ru-RU" dirty="0" smtClean="0"/>
              <a:t>- георасстояние важно для образования связей</a:t>
            </a:r>
          </a:p>
          <a:p>
            <a:pPr lvl="1"/>
            <a:r>
              <a:rPr lang="ru-RU" dirty="0" smtClean="0"/>
              <a:t>- полеты между городами хороший фактор для обучения</a:t>
            </a:r>
          </a:p>
          <a:p>
            <a:pPr lvl="1"/>
            <a:endParaRPr lang="ru-RU"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Длина связей-мостов</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sp>
        <p:nvSpPr>
          <p:cNvPr id="5" name="Rectangle 4"/>
          <p:cNvSpPr/>
          <p:nvPr/>
        </p:nvSpPr>
        <p:spPr>
          <a:xfrm>
            <a:off x="4572000" y="0"/>
            <a:ext cx="4572000" cy="1169551"/>
          </a:xfrm>
          <a:prstGeom prst="rect">
            <a:avLst/>
          </a:prstGeom>
        </p:spPr>
        <p:txBody>
          <a:bodyPr>
            <a:spAutoFit/>
          </a:bodyPr>
          <a:lstStyle/>
          <a:p>
            <a:r>
              <a:rPr lang="en-GB" sz="1400" dirty="0" smtClean="0"/>
              <a:t>VOLKOVICH, Y., SCELLATO, S., LANIADO, D., MASCOLO, C., AND KALTENBRUNNER, A. The length of bridge ties: Structural and geographic properties of online social interactions. In ICWSM (2012), J. G. </a:t>
            </a:r>
            <a:r>
              <a:rPr lang="en-GB" sz="1400" dirty="0" err="1" smtClean="0"/>
              <a:t>Breslin</a:t>
            </a:r>
            <a:r>
              <a:rPr lang="en-GB" sz="1400" dirty="0" smtClean="0"/>
              <a:t>, N. B. Ellison, J. G. Shanahan, and Z. </a:t>
            </a:r>
            <a:r>
              <a:rPr lang="en-GB" sz="1400" dirty="0" err="1" smtClean="0"/>
              <a:t>Tufekci</a:t>
            </a:r>
            <a:r>
              <a:rPr lang="en-GB" sz="1400" dirty="0" smtClean="0"/>
              <a:t>, Eds., The AAAI Press</a:t>
            </a:r>
            <a:endParaRPr lang="de-DE" sz="1400" dirty="0"/>
          </a:p>
        </p:txBody>
      </p:sp>
      <p:sp>
        <p:nvSpPr>
          <p:cNvPr id="6" name="Content Placeholder 3"/>
          <p:cNvSpPr>
            <a:spLocks noGrp="1"/>
          </p:cNvSpPr>
          <p:nvPr>
            <p:ph sz="quarter" idx="1"/>
          </p:nvPr>
        </p:nvSpPr>
        <p:spPr>
          <a:xfrm>
            <a:off x="457200" y="1219200"/>
            <a:ext cx="8229600" cy="4937760"/>
          </a:xfrm>
        </p:spPr>
        <p:txBody>
          <a:bodyPr>
            <a:normAutofit fontScale="92500"/>
          </a:bodyPr>
          <a:lstStyle/>
          <a:p>
            <a:endParaRPr lang="ru-RU" dirty="0" smtClean="0"/>
          </a:p>
          <a:p>
            <a:r>
              <a:rPr lang="ru-RU" dirty="0" smtClean="0"/>
              <a:t>Вопрос:  изучитьсвязь между</a:t>
            </a:r>
          </a:p>
          <a:p>
            <a:pPr lvl="1"/>
            <a:r>
              <a:rPr lang="ru-RU" dirty="0" smtClean="0"/>
              <a:t>- интенсивностью общения, </a:t>
            </a:r>
          </a:p>
          <a:p>
            <a:pPr lvl="1"/>
            <a:r>
              <a:rPr lang="ru-RU" dirty="0" smtClean="0"/>
              <a:t>- географическим расстоянием</a:t>
            </a:r>
          </a:p>
          <a:p>
            <a:pPr lvl="1"/>
            <a:r>
              <a:rPr lang="ru-RU" dirty="0" smtClean="0"/>
              <a:t>-</a:t>
            </a:r>
            <a:r>
              <a:rPr lang="ru-RU" dirty="0" smtClean="0"/>
              <a:t> структурным положением</a:t>
            </a:r>
            <a:endParaRPr lang="ru-RU" dirty="0" smtClean="0"/>
          </a:p>
          <a:p>
            <a:r>
              <a:rPr lang="ru-RU" dirty="0" smtClean="0"/>
              <a:t>Данные: </a:t>
            </a:r>
            <a:r>
              <a:rPr lang="en-US" dirty="0" err="1" smtClean="0"/>
              <a:t>Tueinti</a:t>
            </a:r>
            <a:r>
              <a:rPr lang="en-US" dirty="0" smtClean="0"/>
              <a:t>, </a:t>
            </a:r>
            <a:endParaRPr lang="ru-RU" dirty="0" smtClean="0"/>
          </a:p>
          <a:p>
            <a:pPr>
              <a:buNone/>
            </a:pPr>
            <a:r>
              <a:rPr lang="ru-RU" dirty="0" smtClean="0"/>
              <a:t>	</a:t>
            </a:r>
            <a:r>
              <a:rPr lang="ru-RU" dirty="0" smtClean="0"/>
              <a:t>испанская соцсеть, 10 млн пользователей, 500 млн связей</a:t>
            </a:r>
            <a:endParaRPr lang="ru-RU" dirty="0" smtClean="0"/>
          </a:p>
          <a:p>
            <a:r>
              <a:rPr lang="ru-RU" dirty="0" smtClean="0"/>
              <a:t>Выводы: </a:t>
            </a:r>
          </a:p>
          <a:p>
            <a:pPr lvl="1"/>
            <a:r>
              <a:rPr lang="ru-RU" dirty="0" smtClean="0"/>
              <a:t>мосты между центральным ядром и периферией велики по географической протяженности</a:t>
            </a:r>
          </a:p>
          <a:p>
            <a:pPr lvl="1"/>
            <a:r>
              <a:rPr lang="ru-RU" dirty="0" smtClean="0"/>
              <a:t>Структурное расположение более важно для коммуникации, чем географическое расстояние</a:t>
            </a:r>
          </a:p>
        </p:txBody>
      </p:sp>
      <p:pic>
        <p:nvPicPr>
          <p:cNvPr id="10242" name="Picture 2" descr="C:\Users\Chernov\Desktop\Sigmod Seminar\Images\tuenti.jpg"/>
          <p:cNvPicPr>
            <a:picLocks noChangeAspect="1" noChangeArrowheads="1"/>
          </p:cNvPicPr>
          <p:nvPr/>
        </p:nvPicPr>
        <p:blipFill>
          <a:blip r:embed="rId3" cstate="print"/>
          <a:srcRect/>
          <a:stretch>
            <a:fillRect/>
          </a:stretch>
        </p:blipFill>
        <p:spPr bwMode="auto">
          <a:xfrm>
            <a:off x="5292080" y="1484784"/>
            <a:ext cx="3057525" cy="2047875"/>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dirty="0" smtClean="0"/>
              <a:t>В информатике:</a:t>
            </a:r>
            <a:br>
              <a:rPr lang="ru-RU" dirty="0" smtClean="0"/>
            </a:br>
            <a:r>
              <a:rPr lang="ru-RU" dirty="0" smtClean="0"/>
              <a:t>Найди своих друзей</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sp>
        <p:nvSpPr>
          <p:cNvPr id="5" name="Rectangle 4"/>
          <p:cNvSpPr/>
          <p:nvPr/>
        </p:nvSpPr>
        <p:spPr>
          <a:xfrm>
            <a:off x="4355976" y="0"/>
            <a:ext cx="4572000" cy="1169551"/>
          </a:xfrm>
          <a:prstGeom prst="rect">
            <a:avLst/>
          </a:prstGeom>
        </p:spPr>
        <p:txBody>
          <a:bodyPr>
            <a:spAutoFit/>
          </a:bodyPr>
          <a:lstStyle/>
          <a:p>
            <a:pPr hangingPunct="0"/>
            <a:r>
              <a:rPr lang="en-US" sz="1400" dirty="0" smtClean="0"/>
              <a:t>SADILEK, A., KAUTZ, H., AND BIGHAM, J. P. Finding your friends and following them to where you are. In Proceedings of the Fifth ACM International Conference on Web Search and Data Mining (New York, NY, USA, 2012), WSDM ’12, ACM, pp. 723–732.</a:t>
            </a:r>
            <a:endParaRPr lang="de-DE" sz="1400" dirty="0"/>
          </a:p>
        </p:txBody>
      </p:sp>
      <p:sp>
        <p:nvSpPr>
          <p:cNvPr id="6" name="Content Placeholder 3"/>
          <p:cNvSpPr>
            <a:spLocks noGrp="1"/>
          </p:cNvSpPr>
          <p:nvPr>
            <p:ph sz="quarter" idx="1"/>
          </p:nvPr>
        </p:nvSpPr>
        <p:spPr>
          <a:xfrm>
            <a:off x="457200" y="1219200"/>
            <a:ext cx="8229600" cy="4937760"/>
          </a:xfrm>
        </p:spPr>
        <p:txBody>
          <a:bodyPr>
            <a:normAutofit/>
          </a:bodyPr>
          <a:lstStyle/>
          <a:p>
            <a:r>
              <a:rPr lang="ru-RU" dirty="0" smtClean="0"/>
              <a:t>Вопросы: </a:t>
            </a:r>
          </a:p>
          <a:p>
            <a:pPr lvl="1"/>
            <a:r>
              <a:rPr lang="ru-RU" dirty="0" smtClean="0"/>
              <a:t>предсказываем дружбу</a:t>
            </a:r>
          </a:p>
          <a:p>
            <a:pPr lvl="1"/>
            <a:r>
              <a:rPr lang="ru-RU" dirty="0" smtClean="0"/>
              <a:t>предсказываем местоположение</a:t>
            </a:r>
            <a:endParaRPr lang="ru-RU" dirty="0" smtClean="0"/>
          </a:p>
          <a:p>
            <a:r>
              <a:rPr lang="ru-RU" dirty="0" smtClean="0"/>
              <a:t>Данные: </a:t>
            </a:r>
            <a:r>
              <a:rPr lang="en-US" dirty="0" smtClean="0"/>
              <a:t>Twitter</a:t>
            </a:r>
            <a:endParaRPr lang="ru-RU" dirty="0" smtClean="0"/>
          </a:p>
          <a:p>
            <a:r>
              <a:rPr lang="ru-RU" dirty="0" smtClean="0"/>
              <a:t>Вывод: комбинации факторов лучше чем отдельные факторы</a:t>
            </a:r>
          </a:p>
        </p:txBody>
      </p:sp>
      <p:pic>
        <p:nvPicPr>
          <p:cNvPr id="11267" name="Picture 3" descr="C:\Users\Chernov\Desktop\Sigmod Seminar\Images\flap.jpg"/>
          <p:cNvPicPr>
            <a:picLocks noChangeAspect="1" noChangeArrowheads="1"/>
          </p:cNvPicPr>
          <p:nvPr/>
        </p:nvPicPr>
        <p:blipFill>
          <a:blip r:embed="rId3" cstate="print"/>
          <a:srcRect/>
          <a:stretch>
            <a:fillRect/>
          </a:stretch>
        </p:blipFill>
        <p:spPr bwMode="auto">
          <a:xfrm>
            <a:off x="539552" y="4005064"/>
            <a:ext cx="4036314" cy="2304256"/>
          </a:xfrm>
          <a:prstGeom prst="rect">
            <a:avLst/>
          </a:prstGeom>
          <a:noFill/>
        </p:spPr>
      </p:pic>
      <p:pic>
        <p:nvPicPr>
          <p:cNvPr id="11268" name="Picture 4" descr="C:\Users\Chernov\Desktop\Sigmod Seminar\Images\flap2.jpg"/>
          <p:cNvPicPr>
            <a:picLocks noChangeAspect="1" noChangeArrowheads="1"/>
          </p:cNvPicPr>
          <p:nvPr/>
        </p:nvPicPr>
        <p:blipFill>
          <a:blip r:embed="rId4" cstate="print"/>
          <a:srcRect/>
          <a:stretch>
            <a:fillRect/>
          </a:stretch>
        </p:blipFill>
        <p:spPr bwMode="auto">
          <a:xfrm>
            <a:off x="4788024" y="4073227"/>
            <a:ext cx="3012397" cy="2236093"/>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Каскады</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sp>
        <p:nvSpPr>
          <p:cNvPr id="4" name="Content Placeholder 3"/>
          <p:cNvSpPr>
            <a:spLocks noGrp="1"/>
          </p:cNvSpPr>
          <p:nvPr>
            <p:ph sz="quarter" idx="1"/>
          </p:nvPr>
        </p:nvSpPr>
        <p:spPr/>
        <p:txBody>
          <a:bodyPr/>
          <a:lstStyle/>
          <a:p>
            <a:r>
              <a:rPr lang="ru-RU" dirty="0" smtClean="0"/>
              <a:t>От эпидемий к распространению информации</a:t>
            </a:r>
          </a:p>
          <a:p>
            <a:r>
              <a:rPr lang="en-US" dirty="0" smtClean="0"/>
              <a:t>Twitter: </a:t>
            </a:r>
            <a:r>
              <a:rPr lang="ru-RU" dirty="0" smtClean="0"/>
              <a:t>от 80 000 новостей к </a:t>
            </a:r>
            <a:r>
              <a:rPr lang="de-DE" dirty="0" smtClean="0"/>
              <a:t>288 000 </a:t>
            </a:r>
            <a:r>
              <a:rPr lang="ru-RU" dirty="0" smtClean="0"/>
              <a:t>перепостам</a:t>
            </a:r>
          </a:p>
          <a:p>
            <a:r>
              <a:rPr lang="en-US" dirty="0" smtClean="0"/>
              <a:t>Twitter: </a:t>
            </a:r>
            <a:r>
              <a:rPr lang="ru-RU" dirty="0" smtClean="0"/>
              <a:t>от 540 000 видео к 1.3 млн перепостов</a:t>
            </a:r>
            <a:endParaRPr lang="de-DE" dirty="0"/>
          </a:p>
        </p:txBody>
      </p:sp>
      <p:sp>
        <p:nvSpPr>
          <p:cNvPr id="5" name="Rectangle 4"/>
          <p:cNvSpPr/>
          <p:nvPr/>
        </p:nvSpPr>
        <p:spPr>
          <a:xfrm>
            <a:off x="4139952" y="188640"/>
            <a:ext cx="4572000" cy="954107"/>
          </a:xfrm>
          <a:prstGeom prst="rect">
            <a:avLst/>
          </a:prstGeom>
        </p:spPr>
        <p:txBody>
          <a:bodyPr>
            <a:spAutoFit/>
          </a:bodyPr>
          <a:lstStyle/>
          <a:p>
            <a:pPr hangingPunct="0"/>
            <a:r>
              <a:rPr lang="en-US" sz="1400" dirty="0" smtClean="0"/>
              <a:t>GOEL, S., WATTS, D. J., AND GOLDSTEIN, D. G. The structure of online diffusion networks. In Proceedings of the 13th ACM Conference on Electronic Commerce (New York, NY, USA, 2012), EC ’12, ACM, pp. 623–638.</a:t>
            </a:r>
            <a:endParaRPr lang="de-DE" sz="1400" dirty="0"/>
          </a:p>
        </p:txBody>
      </p:sp>
      <p:pic>
        <p:nvPicPr>
          <p:cNvPr id="13314" name="Picture 2" descr="C:\Users\Chernov\Desktop\Sigmod Seminar\Images\cascades 1.jpg"/>
          <p:cNvPicPr>
            <a:picLocks noChangeAspect="1" noChangeArrowheads="1"/>
          </p:cNvPicPr>
          <p:nvPr/>
        </p:nvPicPr>
        <p:blipFill>
          <a:blip r:embed="rId3" cstate="print"/>
          <a:srcRect/>
          <a:stretch>
            <a:fillRect/>
          </a:stretch>
        </p:blipFill>
        <p:spPr bwMode="auto">
          <a:xfrm>
            <a:off x="588963" y="2625584"/>
            <a:ext cx="5855245" cy="3441842"/>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Каскады (2)</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pic>
        <p:nvPicPr>
          <p:cNvPr id="14338" name="Picture 2" descr="C:\Users\Chernov\Desktop\Sigmod Seminar\Images\cascades 2.jpg"/>
          <p:cNvPicPr>
            <a:picLocks noChangeAspect="1" noChangeArrowheads="1"/>
          </p:cNvPicPr>
          <p:nvPr/>
        </p:nvPicPr>
        <p:blipFill>
          <a:blip r:embed="rId3" cstate="print"/>
          <a:srcRect/>
          <a:stretch>
            <a:fillRect/>
          </a:stretch>
        </p:blipFill>
        <p:spPr bwMode="auto">
          <a:xfrm>
            <a:off x="539552" y="1268760"/>
            <a:ext cx="7866053" cy="3948212"/>
          </a:xfrm>
          <a:prstGeom prst="rect">
            <a:avLst/>
          </a:prstGeom>
          <a:noFill/>
        </p:spPr>
      </p:pic>
      <p:sp>
        <p:nvSpPr>
          <p:cNvPr id="6" name="Content Placeholder 3"/>
          <p:cNvSpPr>
            <a:spLocks noGrp="1"/>
          </p:cNvSpPr>
          <p:nvPr>
            <p:ph sz="quarter" idx="1"/>
          </p:nvPr>
        </p:nvSpPr>
        <p:spPr>
          <a:xfrm>
            <a:off x="457200" y="1412776"/>
            <a:ext cx="8229600" cy="4896544"/>
          </a:xfrm>
        </p:spPr>
        <p:txBody>
          <a:bodyPr>
            <a:normAutofit fontScale="92500" lnSpcReduction="10000"/>
          </a:bodyPr>
          <a:lstStyle/>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r>
              <a:rPr lang="ru-RU" dirty="0" smtClean="0"/>
              <a:t>Выводы: </a:t>
            </a:r>
          </a:p>
          <a:p>
            <a:pPr lvl="1"/>
            <a:r>
              <a:rPr lang="ru-RU" dirty="0" smtClean="0"/>
              <a:t>каскады крайне редкое явление</a:t>
            </a:r>
          </a:p>
          <a:p>
            <a:pPr lvl="1"/>
            <a:r>
              <a:rPr lang="ru-RU" dirty="0" smtClean="0"/>
              <a:t>б</a:t>
            </a:r>
            <a:r>
              <a:rPr lang="ru-RU" dirty="0" smtClean="0"/>
              <a:t>ольшинство каскадов растут вширь, не вглубь</a:t>
            </a:r>
          </a:p>
          <a:p>
            <a:pPr lvl="2"/>
            <a:endParaRPr lang="ru-RU"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492896"/>
            <a:ext cx="8229600" cy="990600"/>
          </a:xfrm>
        </p:spPr>
        <p:txBody>
          <a:bodyPr/>
          <a:lstStyle/>
          <a:p>
            <a:pPr algn="ctr"/>
            <a:r>
              <a:rPr lang="ru-RU" dirty="0" smtClean="0"/>
              <a:t>Экономика</a:t>
            </a:r>
            <a:endParaRPr lang="ru-RU" dirty="0"/>
          </a:p>
        </p:txBody>
      </p:sp>
      <p:sp>
        <p:nvSpPr>
          <p:cNvPr id="4" name="Дата 3"/>
          <p:cNvSpPr>
            <a:spLocks noGrp="1"/>
          </p:cNvSpPr>
          <p:nvPr>
            <p:ph type="dt" sz="half" idx="10"/>
          </p:nvPr>
        </p:nvSpPr>
        <p:spPr/>
        <p:txBody>
          <a:bodyPr/>
          <a:lstStyle/>
          <a:p>
            <a:fld id="{6563D5CC-50AD-4323-A285-1A7FA7C8C463}" type="datetime1">
              <a:rPr lang="en-US" smtClean="0"/>
              <a:pPr/>
              <a:t>5/29/2014</a:t>
            </a:fld>
            <a:endParaRPr lang="ru-RU"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smtClean="0"/>
              <a:t>Материалы </a:t>
            </a:r>
            <a:r>
              <a:rPr lang="ru-RU" dirty="0" smtClean="0"/>
              <a:t>для знакомства</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pic>
        <p:nvPicPr>
          <p:cNvPr id="15362" name="Picture 2" descr="C:\Users\Chernov\Desktop\Sigmod Seminar\Images\networks_crowds_and_markets.jpg"/>
          <p:cNvPicPr>
            <a:picLocks noChangeAspect="1" noChangeArrowheads="1"/>
          </p:cNvPicPr>
          <p:nvPr/>
        </p:nvPicPr>
        <p:blipFill>
          <a:blip r:embed="rId3" cstate="print"/>
          <a:srcRect/>
          <a:stretch>
            <a:fillRect/>
          </a:stretch>
        </p:blipFill>
        <p:spPr bwMode="auto">
          <a:xfrm>
            <a:off x="3563888" y="1340769"/>
            <a:ext cx="2362929" cy="3456384"/>
          </a:xfrm>
          <a:prstGeom prst="rect">
            <a:avLst/>
          </a:prstGeom>
          <a:noFill/>
        </p:spPr>
      </p:pic>
      <p:pic>
        <p:nvPicPr>
          <p:cNvPr id="15363" name="Picture 3" descr="C:\Users\Chernov\Desktop\Sigmod Seminar\Images\book jackson.gif"/>
          <p:cNvPicPr>
            <a:picLocks noChangeAspect="1" noChangeArrowheads="1"/>
          </p:cNvPicPr>
          <p:nvPr/>
        </p:nvPicPr>
        <p:blipFill>
          <a:blip r:embed="rId4" cstate="print"/>
          <a:srcRect/>
          <a:stretch>
            <a:fillRect/>
          </a:stretch>
        </p:blipFill>
        <p:spPr bwMode="auto">
          <a:xfrm>
            <a:off x="395536" y="1340769"/>
            <a:ext cx="2592288" cy="3692718"/>
          </a:xfrm>
          <a:prstGeom prst="rect">
            <a:avLst/>
          </a:prstGeom>
          <a:noFill/>
        </p:spPr>
      </p:pic>
      <p:sp>
        <p:nvSpPr>
          <p:cNvPr id="7" name="Rectangle 6"/>
          <p:cNvSpPr/>
          <p:nvPr/>
        </p:nvSpPr>
        <p:spPr>
          <a:xfrm>
            <a:off x="323528" y="5157192"/>
            <a:ext cx="2502024" cy="954107"/>
          </a:xfrm>
          <a:prstGeom prst="rect">
            <a:avLst/>
          </a:prstGeom>
        </p:spPr>
        <p:txBody>
          <a:bodyPr wrap="square">
            <a:spAutoFit/>
          </a:bodyPr>
          <a:lstStyle/>
          <a:p>
            <a:pPr hangingPunct="0"/>
            <a:r>
              <a:rPr lang="en-US" sz="1400" dirty="0" smtClean="0"/>
              <a:t>JACKSON, M. O. Social and Economic Networks. Princeton University Press, Princeton, NJ, USA, 2008.</a:t>
            </a:r>
            <a:endParaRPr lang="de-DE" sz="1400" dirty="0"/>
          </a:p>
        </p:txBody>
      </p:sp>
      <p:sp>
        <p:nvSpPr>
          <p:cNvPr id="9" name="Rectangle 8"/>
          <p:cNvSpPr/>
          <p:nvPr/>
        </p:nvSpPr>
        <p:spPr>
          <a:xfrm>
            <a:off x="2771800" y="5157192"/>
            <a:ext cx="3528392" cy="954107"/>
          </a:xfrm>
          <a:prstGeom prst="rect">
            <a:avLst/>
          </a:prstGeom>
        </p:spPr>
        <p:txBody>
          <a:bodyPr wrap="square">
            <a:spAutoFit/>
          </a:bodyPr>
          <a:lstStyle/>
          <a:p>
            <a:r>
              <a:rPr lang="en-US" sz="1400" dirty="0" smtClean="0"/>
              <a:t>Easley David and Kleinberg Jon</a:t>
            </a:r>
            <a:r>
              <a:rPr lang="en-US" sz="1400" dirty="0" smtClean="0"/>
              <a:t>.</a:t>
            </a:r>
            <a:r>
              <a:rPr lang="ru-RU" sz="1400" dirty="0" smtClean="0"/>
              <a:t> </a:t>
            </a:r>
            <a:r>
              <a:rPr lang="en-US" sz="1400" dirty="0" smtClean="0"/>
              <a:t>Networks</a:t>
            </a:r>
            <a:r>
              <a:rPr lang="en-US" sz="1400" dirty="0" smtClean="0"/>
              <a:t>, Crowds, and Markets: Reasoning About a Highly Connected </a:t>
            </a:r>
            <a:r>
              <a:rPr lang="en-US" sz="1400" dirty="0" smtClean="0"/>
              <a:t>World</a:t>
            </a:r>
            <a:r>
              <a:rPr lang="ru-RU" sz="1400" dirty="0" smtClean="0"/>
              <a:t> </a:t>
            </a:r>
            <a:r>
              <a:rPr lang="en-US" sz="1400" dirty="0" smtClean="0"/>
              <a:t>Cambridge </a:t>
            </a:r>
            <a:r>
              <a:rPr lang="en-US" sz="1400" dirty="0" smtClean="0"/>
              <a:t>University Press New York, NY, USA ©2010 </a:t>
            </a:r>
            <a:endParaRPr lang="de-DE" sz="1400" dirty="0"/>
          </a:p>
        </p:txBody>
      </p:sp>
      <p:sp>
        <p:nvSpPr>
          <p:cNvPr id="10" name="Rectangle 9"/>
          <p:cNvSpPr/>
          <p:nvPr/>
        </p:nvSpPr>
        <p:spPr>
          <a:xfrm>
            <a:off x="5993904" y="5085184"/>
            <a:ext cx="3150096" cy="1169551"/>
          </a:xfrm>
          <a:prstGeom prst="rect">
            <a:avLst/>
          </a:prstGeom>
        </p:spPr>
        <p:txBody>
          <a:bodyPr wrap="square">
            <a:spAutoFit/>
          </a:bodyPr>
          <a:lstStyle/>
          <a:p>
            <a:pPr hangingPunct="0"/>
            <a:r>
              <a:rPr lang="en-US" sz="1400" dirty="0" smtClean="0"/>
              <a:t>RAVASAN, A. Z., ROUHANI, S., AND ASGARY, S. A review for the online social networks literature (2005-2011). European Journal of Business and Management 6, 4 (2014), 22–37.</a:t>
            </a:r>
            <a:endParaRPr lang="de-DE" sz="1400" dirty="0"/>
          </a:p>
        </p:txBody>
      </p:sp>
      <p:pic>
        <p:nvPicPr>
          <p:cNvPr id="15364" name="Picture 4" descr="C:\Users\Chernov\Desktop\Sigmod Seminar\Images\ecoreview.jpg"/>
          <p:cNvPicPr>
            <a:picLocks noChangeAspect="1" noChangeArrowheads="1"/>
          </p:cNvPicPr>
          <p:nvPr/>
        </p:nvPicPr>
        <p:blipFill>
          <a:blip r:embed="rId5" cstate="print"/>
          <a:srcRect/>
          <a:stretch>
            <a:fillRect/>
          </a:stretch>
        </p:blipFill>
        <p:spPr bwMode="auto">
          <a:xfrm>
            <a:off x="6277104" y="1340768"/>
            <a:ext cx="2549387" cy="346906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smtClean="0"/>
              <a:t>Дискриминация </a:t>
            </a:r>
            <a:r>
              <a:rPr lang="ru-RU" dirty="0" smtClean="0"/>
              <a:t>при приеме на </a:t>
            </a:r>
            <a:r>
              <a:rPr lang="ru-RU" dirty="0" smtClean="0"/>
              <a:t>работу</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sp>
        <p:nvSpPr>
          <p:cNvPr id="4" name="Content Placeholder 3"/>
          <p:cNvSpPr>
            <a:spLocks noGrp="1"/>
          </p:cNvSpPr>
          <p:nvPr>
            <p:ph sz="quarter" idx="1"/>
          </p:nvPr>
        </p:nvSpPr>
        <p:spPr>
          <a:xfrm>
            <a:off x="457200" y="1219200"/>
            <a:ext cx="4042792" cy="4937760"/>
          </a:xfrm>
        </p:spPr>
        <p:txBody>
          <a:bodyPr/>
          <a:lstStyle/>
          <a:p>
            <a:endParaRPr lang="ru-RU" dirty="0" smtClean="0"/>
          </a:p>
          <a:p>
            <a:r>
              <a:rPr lang="ru-RU" dirty="0" smtClean="0"/>
              <a:t>Онлайн профили: </a:t>
            </a:r>
          </a:p>
          <a:p>
            <a:pPr>
              <a:buNone/>
            </a:pPr>
            <a:r>
              <a:rPr lang="ru-RU" dirty="0" smtClean="0"/>
              <a:t>	</a:t>
            </a:r>
            <a:r>
              <a:rPr lang="ru-RU" dirty="0" smtClean="0"/>
              <a:t>христианин, мусульманин, гей, гетеросексуал</a:t>
            </a:r>
          </a:p>
          <a:p>
            <a:r>
              <a:rPr lang="ru-RU" dirty="0" smtClean="0"/>
              <a:t>Рассылка резюме: 4000 работодателей, 1000 людей</a:t>
            </a:r>
          </a:p>
          <a:p>
            <a:r>
              <a:rPr lang="ru-RU" dirty="0" smtClean="0"/>
              <a:t>Ориентация – не важна</a:t>
            </a:r>
          </a:p>
          <a:p>
            <a:r>
              <a:rPr lang="ru-RU" dirty="0" smtClean="0"/>
              <a:t>Вера – важна в консервативных штатах</a:t>
            </a:r>
            <a:endParaRPr lang="ru-RU" dirty="0"/>
          </a:p>
          <a:p>
            <a:pPr>
              <a:buNone/>
            </a:pPr>
            <a:endParaRPr lang="ru-RU" dirty="0" smtClean="0"/>
          </a:p>
        </p:txBody>
      </p:sp>
      <p:sp>
        <p:nvSpPr>
          <p:cNvPr id="5" name="Rectangle 4"/>
          <p:cNvSpPr/>
          <p:nvPr/>
        </p:nvSpPr>
        <p:spPr>
          <a:xfrm>
            <a:off x="4355976" y="1340768"/>
            <a:ext cx="4572000" cy="738664"/>
          </a:xfrm>
          <a:prstGeom prst="rect">
            <a:avLst/>
          </a:prstGeom>
        </p:spPr>
        <p:txBody>
          <a:bodyPr>
            <a:spAutoFit/>
          </a:bodyPr>
          <a:lstStyle/>
          <a:p>
            <a:pPr hangingPunct="0"/>
            <a:r>
              <a:rPr lang="en-US" sz="1400" dirty="0" smtClean="0"/>
              <a:t>ACQUISTI, A., AND FONG, C. M. An Experiment in Hiring Discrimination Via Online Social Networks. Social Science Research Network Working Paper Series (Apr. 2012).</a:t>
            </a:r>
            <a:endParaRPr lang="de-DE" sz="1400" dirty="0"/>
          </a:p>
        </p:txBody>
      </p:sp>
      <p:pic>
        <p:nvPicPr>
          <p:cNvPr id="58369" name="Picture 1"/>
          <p:cNvPicPr>
            <a:picLocks noChangeAspect="1" noChangeArrowheads="1"/>
          </p:cNvPicPr>
          <p:nvPr/>
        </p:nvPicPr>
        <p:blipFill>
          <a:blip r:embed="rId3" cstate="print"/>
          <a:srcRect/>
          <a:stretch>
            <a:fillRect/>
          </a:stretch>
        </p:blipFill>
        <p:spPr bwMode="auto">
          <a:xfrm>
            <a:off x="4247456" y="2132856"/>
            <a:ext cx="4896544" cy="3980416"/>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smtClean="0"/>
              <a:t>Фандрайзинг в </a:t>
            </a:r>
            <a:r>
              <a:rPr lang="ru-RU" dirty="0" smtClean="0"/>
              <a:t>онлайне</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sp>
        <p:nvSpPr>
          <p:cNvPr id="4" name="Content Placeholder 3"/>
          <p:cNvSpPr>
            <a:spLocks noGrp="1"/>
          </p:cNvSpPr>
          <p:nvPr>
            <p:ph sz="quarter" idx="1"/>
          </p:nvPr>
        </p:nvSpPr>
        <p:spPr>
          <a:xfrm>
            <a:off x="457200" y="1219200"/>
            <a:ext cx="8363272" cy="5018112"/>
          </a:xfrm>
        </p:spPr>
        <p:txBody>
          <a:bodyPr>
            <a:normAutofit/>
          </a:bodyPr>
          <a:lstStyle/>
          <a:p>
            <a:r>
              <a:rPr lang="ru-RU" dirty="0" smtClean="0"/>
              <a:t>Эксперимент: комбинация ресурса для онлайн-фандрайзинг и </a:t>
            </a:r>
            <a:r>
              <a:rPr lang="en-US" dirty="0" err="1" smtClean="0"/>
              <a:t>Facebook</a:t>
            </a:r>
            <a:endParaRPr lang="ru-RU" dirty="0" smtClean="0"/>
          </a:p>
          <a:p>
            <a:r>
              <a:rPr lang="ru-RU" dirty="0" smtClean="0"/>
              <a:t>Во время пожертвования, есть выбор: вывесить сообщения в </a:t>
            </a:r>
            <a:r>
              <a:rPr lang="en-US" dirty="0" smtClean="0"/>
              <a:t>FB, </a:t>
            </a:r>
            <a:r>
              <a:rPr lang="ru-RU" dirty="0" smtClean="0"/>
              <a:t>написать другу в </a:t>
            </a:r>
            <a:r>
              <a:rPr lang="en-US" dirty="0" smtClean="0"/>
              <a:t>FB</a:t>
            </a:r>
          </a:p>
          <a:p>
            <a:r>
              <a:rPr lang="ru-RU" dirty="0" smtClean="0"/>
              <a:t>5500 дарителей</a:t>
            </a:r>
            <a:endParaRPr lang="ru-RU" dirty="0" smtClean="0"/>
          </a:p>
          <a:p>
            <a:endParaRPr lang="ru-RU" dirty="0" smtClean="0"/>
          </a:p>
          <a:p>
            <a:r>
              <a:rPr lang="ru-RU" dirty="0" smtClean="0"/>
              <a:t>Результат:</a:t>
            </a:r>
          </a:p>
          <a:p>
            <a:r>
              <a:rPr lang="ru-RU" dirty="0" smtClean="0"/>
              <a:t>+</a:t>
            </a:r>
            <a:r>
              <a:rPr lang="ru-RU" dirty="0" smtClean="0"/>
              <a:t>1,5%</a:t>
            </a:r>
            <a:r>
              <a:rPr lang="en-US" dirty="0" smtClean="0"/>
              <a:t> </a:t>
            </a:r>
            <a:r>
              <a:rPr lang="ru-RU" dirty="0" smtClean="0"/>
              <a:t>денег</a:t>
            </a:r>
          </a:p>
          <a:p>
            <a:r>
              <a:rPr lang="ru-RU" dirty="0" smtClean="0"/>
              <a:t>Стена лучше сообщения</a:t>
            </a:r>
          </a:p>
          <a:p>
            <a:r>
              <a:rPr lang="ru-RU" dirty="0" smtClean="0"/>
              <a:t>В отдельных кейсах +25%</a:t>
            </a:r>
          </a:p>
          <a:p>
            <a:endParaRPr lang="ru-RU" dirty="0" smtClean="0"/>
          </a:p>
          <a:p>
            <a:endParaRPr lang="ru-RU" dirty="0" smtClean="0"/>
          </a:p>
          <a:p>
            <a:endParaRPr lang="de-DE" dirty="0"/>
          </a:p>
        </p:txBody>
      </p:sp>
      <p:sp>
        <p:nvSpPr>
          <p:cNvPr id="5" name="Rectangle 4"/>
          <p:cNvSpPr/>
          <p:nvPr/>
        </p:nvSpPr>
        <p:spPr>
          <a:xfrm>
            <a:off x="5076056" y="0"/>
            <a:ext cx="4067944" cy="954107"/>
          </a:xfrm>
          <a:prstGeom prst="rect">
            <a:avLst/>
          </a:prstGeom>
        </p:spPr>
        <p:txBody>
          <a:bodyPr wrap="square">
            <a:spAutoFit/>
          </a:bodyPr>
          <a:lstStyle/>
          <a:p>
            <a:pPr hangingPunct="0"/>
            <a:r>
              <a:rPr lang="en-US" sz="1400" dirty="0" smtClean="0"/>
              <a:t>CASTILLO, M., PETRIE, R., AND WARDELL, C. Fundraising through online social networks: A field experiment on peer-to-peer solicitation. Journal of Public Economics (2014).</a:t>
            </a:r>
            <a:endParaRPr lang="de-DE" sz="1400" dirty="0"/>
          </a:p>
        </p:txBody>
      </p:sp>
      <p:pic>
        <p:nvPicPr>
          <p:cNvPr id="56321" name="Picture 1" descr="C:\Users\Chernov\Desktop\Sigmod Seminar\Images\fundrising.jpg"/>
          <p:cNvPicPr>
            <a:picLocks noChangeAspect="1" noChangeArrowheads="1"/>
          </p:cNvPicPr>
          <p:nvPr/>
        </p:nvPicPr>
        <p:blipFill>
          <a:blip r:embed="rId3" cstate="print"/>
          <a:srcRect/>
          <a:stretch>
            <a:fillRect/>
          </a:stretch>
        </p:blipFill>
        <p:spPr bwMode="auto">
          <a:xfrm>
            <a:off x="4532036" y="2996952"/>
            <a:ext cx="4504460" cy="222816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492896"/>
            <a:ext cx="8229600" cy="990600"/>
          </a:xfrm>
        </p:spPr>
        <p:txBody>
          <a:bodyPr/>
          <a:lstStyle/>
          <a:p>
            <a:pPr algn="ctr"/>
            <a:r>
              <a:rPr lang="ru-RU" dirty="0" smtClean="0"/>
              <a:t>Политология</a:t>
            </a:r>
            <a:endParaRPr lang="ru-RU" dirty="0"/>
          </a:p>
        </p:txBody>
      </p:sp>
      <p:sp>
        <p:nvSpPr>
          <p:cNvPr id="4" name="Дата 3"/>
          <p:cNvSpPr>
            <a:spLocks noGrp="1"/>
          </p:cNvSpPr>
          <p:nvPr>
            <p:ph type="dt" sz="half" idx="10"/>
          </p:nvPr>
        </p:nvSpPr>
        <p:spPr/>
        <p:txBody>
          <a:bodyPr/>
          <a:lstStyle/>
          <a:p>
            <a:fld id="{6563D5CC-50AD-4323-A285-1A7FA7C8C463}" type="datetime1">
              <a:rPr lang="en-US" smtClean="0"/>
              <a:pPr/>
              <a:t>5/29/2014</a:t>
            </a:fld>
            <a:endParaRPr lang="ru-RU"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Анализ гражданских протестов в мире</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sp>
        <p:nvSpPr>
          <p:cNvPr id="4" name="Content Placeholder 3"/>
          <p:cNvSpPr>
            <a:spLocks noGrp="1"/>
          </p:cNvSpPr>
          <p:nvPr>
            <p:ph sz="quarter" idx="1"/>
          </p:nvPr>
        </p:nvSpPr>
        <p:spPr>
          <a:xfrm>
            <a:off x="457200" y="1412776"/>
            <a:ext cx="2098576" cy="4744184"/>
          </a:xfrm>
        </p:spPr>
        <p:txBody>
          <a:bodyPr/>
          <a:lstStyle/>
          <a:p>
            <a:r>
              <a:rPr lang="ru-RU" dirty="0" smtClean="0"/>
              <a:t>Египет</a:t>
            </a:r>
          </a:p>
          <a:p>
            <a:endParaRPr lang="ru-RU" dirty="0" smtClean="0"/>
          </a:p>
          <a:p>
            <a:r>
              <a:rPr lang="ru-RU" dirty="0" smtClean="0"/>
              <a:t>Испания</a:t>
            </a:r>
          </a:p>
          <a:p>
            <a:endParaRPr lang="ru-RU" dirty="0" smtClean="0"/>
          </a:p>
          <a:p>
            <a:r>
              <a:rPr lang="ru-RU" dirty="0" smtClean="0"/>
              <a:t>США</a:t>
            </a:r>
          </a:p>
          <a:p>
            <a:endParaRPr lang="ru-RU" dirty="0" smtClean="0"/>
          </a:p>
          <a:p>
            <a:endParaRPr lang="ru-RU" dirty="0" smtClean="0"/>
          </a:p>
          <a:p>
            <a:r>
              <a:rPr lang="ru-RU" dirty="0" smtClean="0"/>
              <a:t>Россия</a:t>
            </a:r>
            <a:endParaRPr lang="de-DE" sz="1400" dirty="0" smtClean="0"/>
          </a:p>
          <a:p>
            <a:endParaRPr lang="de-DE" dirty="0"/>
          </a:p>
        </p:txBody>
      </p:sp>
      <p:sp>
        <p:nvSpPr>
          <p:cNvPr id="5" name="Rectangle 4"/>
          <p:cNvSpPr/>
          <p:nvPr/>
        </p:nvSpPr>
        <p:spPr>
          <a:xfrm>
            <a:off x="2627784" y="1340768"/>
            <a:ext cx="6102424" cy="738664"/>
          </a:xfrm>
          <a:prstGeom prst="rect">
            <a:avLst/>
          </a:prstGeom>
        </p:spPr>
        <p:txBody>
          <a:bodyPr wrap="square">
            <a:spAutoFit/>
          </a:bodyPr>
          <a:lstStyle/>
          <a:p>
            <a:pPr hangingPunct="0"/>
            <a:r>
              <a:rPr lang="en-US" sz="1400" dirty="0" smtClean="0"/>
              <a:t>TUFEKCI, Z., AND WILSON, C. Social media and the decision to participate in political protest: Observations from </a:t>
            </a:r>
            <a:r>
              <a:rPr lang="en-US" sz="1400" dirty="0" err="1" smtClean="0"/>
              <a:t>tahrir</a:t>
            </a:r>
            <a:r>
              <a:rPr lang="en-US" sz="1400" dirty="0" smtClean="0"/>
              <a:t> square. Journal of Communication 62, 2 (2012), 363–379.</a:t>
            </a:r>
            <a:endParaRPr lang="de-DE" sz="1400" dirty="0"/>
          </a:p>
        </p:txBody>
      </p:sp>
      <p:sp>
        <p:nvSpPr>
          <p:cNvPr id="6" name="Rectangle 5"/>
          <p:cNvSpPr/>
          <p:nvPr/>
        </p:nvSpPr>
        <p:spPr>
          <a:xfrm>
            <a:off x="2627784" y="2492896"/>
            <a:ext cx="6246440" cy="738664"/>
          </a:xfrm>
          <a:prstGeom prst="rect">
            <a:avLst/>
          </a:prstGeom>
        </p:spPr>
        <p:txBody>
          <a:bodyPr wrap="square">
            <a:spAutoFit/>
          </a:bodyPr>
          <a:lstStyle/>
          <a:p>
            <a:pPr hangingPunct="0"/>
            <a:r>
              <a:rPr lang="en-US" sz="1400" dirty="0" smtClean="0"/>
              <a:t>GONZALEZ-BAILON, S., BORGE-HOLTHOEFER, J., RIVERO, A., AND MORENO, Y. The dynamics of protest recruitment through an online network. Scientific reports 1 (2011).</a:t>
            </a:r>
            <a:endParaRPr lang="de-DE" sz="1400" dirty="0"/>
          </a:p>
        </p:txBody>
      </p:sp>
      <p:sp>
        <p:nvSpPr>
          <p:cNvPr id="7" name="Rectangle 6"/>
          <p:cNvSpPr/>
          <p:nvPr/>
        </p:nvSpPr>
        <p:spPr>
          <a:xfrm>
            <a:off x="2358008" y="4561383"/>
            <a:ext cx="6534472" cy="307777"/>
          </a:xfrm>
          <a:prstGeom prst="rect">
            <a:avLst/>
          </a:prstGeom>
        </p:spPr>
        <p:txBody>
          <a:bodyPr wrap="square">
            <a:spAutoFit/>
          </a:bodyPr>
          <a:lstStyle/>
          <a:p>
            <a:pPr hangingPunct="0"/>
            <a:r>
              <a:rPr lang="en-US" sz="1400" dirty="0" smtClean="0"/>
              <a:t>GREENE, S. A. Beyond </a:t>
            </a:r>
            <a:r>
              <a:rPr lang="en-US" sz="1400" dirty="0" err="1" smtClean="0"/>
              <a:t>bolotnaia</a:t>
            </a:r>
            <a:r>
              <a:rPr lang="en-US" sz="1400" dirty="0" smtClean="0"/>
              <a:t>. Problems of Post-Communism 60, 2 (2013), 40–52.</a:t>
            </a:r>
            <a:endParaRPr lang="de-DE" sz="1400" dirty="0"/>
          </a:p>
        </p:txBody>
      </p:sp>
      <p:sp>
        <p:nvSpPr>
          <p:cNvPr id="8" name="Rectangle 7"/>
          <p:cNvSpPr/>
          <p:nvPr/>
        </p:nvSpPr>
        <p:spPr>
          <a:xfrm>
            <a:off x="2339752" y="4849996"/>
            <a:ext cx="6264696" cy="523220"/>
          </a:xfrm>
          <a:prstGeom prst="rect">
            <a:avLst/>
          </a:prstGeom>
        </p:spPr>
        <p:txBody>
          <a:bodyPr wrap="square">
            <a:spAutoFit/>
          </a:bodyPr>
          <a:lstStyle/>
          <a:p>
            <a:pPr hangingPunct="0"/>
            <a:r>
              <a:rPr lang="en-US" sz="1400" dirty="0" smtClean="0"/>
              <a:t>ENIKOLOPOV, R., MAKARIN, A., PETROVA, M., AND POLISHCHUK, L. Social media and protest participation: Cross-city evidence from </a:t>
            </a:r>
            <a:r>
              <a:rPr lang="en-US" sz="1400" dirty="0" err="1" smtClean="0"/>
              <a:t>russia</a:t>
            </a:r>
            <a:r>
              <a:rPr lang="en-US" sz="1400" dirty="0" smtClean="0"/>
              <a:t>.</a:t>
            </a:r>
            <a:endParaRPr lang="de-DE" sz="1400" dirty="0"/>
          </a:p>
        </p:txBody>
      </p:sp>
      <p:sp>
        <p:nvSpPr>
          <p:cNvPr id="9" name="Rectangle 8"/>
          <p:cNvSpPr/>
          <p:nvPr/>
        </p:nvSpPr>
        <p:spPr>
          <a:xfrm>
            <a:off x="2555776" y="3429000"/>
            <a:ext cx="6264696" cy="738664"/>
          </a:xfrm>
          <a:prstGeom prst="rect">
            <a:avLst/>
          </a:prstGeom>
        </p:spPr>
        <p:txBody>
          <a:bodyPr wrap="square">
            <a:spAutoFit/>
          </a:bodyPr>
          <a:lstStyle/>
          <a:p>
            <a:pPr hangingPunct="0"/>
            <a:r>
              <a:rPr lang="en-US" sz="1400" dirty="0" smtClean="0"/>
              <a:t>CONOVER, M. D., DAVIS, C., FERRARA, E., MCKELVEY, K., MENCZER, F., AND FLAMMINI, A. The geospatial characteristics of a social movement communication network. </a:t>
            </a:r>
            <a:r>
              <a:rPr lang="en-US" sz="1400" dirty="0" err="1" smtClean="0"/>
              <a:t>PloS</a:t>
            </a:r>
            <a:r>
              <a:rPr lang="en-US" sz="1400" dirty="0" smtClean="0"/>
              <a:t> one 8, 3 (2013), e55957.</a:t>
            </a:r>
            <a:endParaRPr lang="de-DE" sz="1400" dirty="0"/>
          </a:p>
        </p:txBody>
      </p:sp>
      <p:sp>
        <p:nvSpPr>
          <p:cNvPr id="10" name="Rectangle 9"/>
          <p:cNvSpPr/>
          <p:nvPr/>
        </p:nvSpPr>
        <p:spPr>
          <a:xfrm>
            <a:off x="2411760" y="5373216"/>
            <a:ext cx="5904656" cy="307777"/>
          </a:xfrm>
          <a:prstGeom prst="rect">
            <a:avLst/>
          </a:prstGeom>
        </p:spPr>
        <p:txBody>
          <a:bodyPr wrap="square">
            <a:spAutoFit/>
          </a:bodyPr>
          <a:lstStyle/>
          <a:p>
            <a:r>
              <a:rPr lang="de-DE" sz="1400" dirty="0" smtClean="0"/>
              <a:t>http://cyber.law.harvard.edu/research/russia/paper_series</a:t>
            </a:r>
            <a:endParaRPr lang="de-DE" sz="1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smtClean="0"/>
              <a:t>Кластеризация </a:t>
            </a:r>
            <a:r>
              <a:rPr lang="ru-RU" dirty="0" smtClean="0"/>
              <a:t>российского </a:t>
            </a:r>
            <a:r>
              <a:rPr lang="en-US" dirty="0" smtClean="0"/>
              <a:t>Twitter</a:t>
            </a:r>
            <a:endParaRPr lang="de-DE" dirty="0"/>
          </a:p>
        </p:txBody>
      </p:sp>
      <p:sp>
        <p:nvSpPr>
          <p:cNvPr id="3" name="Date Placeholder 2"/>
          <p:cNvSpPr>
            <a:spLocks noGrp="1"/>
          </p:cNvSpPr>
          <p:nvPr>
            <p:ph type="dt" sz="half" idx="10"/>
          </p:nvPr>
        </p:nvSpPr>
        <p:spPr/>
        <p:txBody>
          <a:bodyPr/>
          <a:lstStyle/>
          <a:p>
            <a:fld id="{35FDED62-B27D-4BA1-B0CF-119D86807339}" type="datetime1">
              <a:rPr lang="en-US" smtClean="0"/>
              <a:pPr/>
              <a:t>5/29/2014</a:t>
            </a:fld>
            <a:endParaRPr lang="ru-RU" dirty="0"/>
          </a:p>
        </p:txBody>
      </p:sp>
      <p:pic>
        <p:nvPicPr>
          <p:cNvPr id="23556" name="Picture 4"/>
          <p:cNvPicPr>
            <a:picLocks noChangeAspect="1" noChangeArrowheads="1"/>
          </p:cNvPicPr>
          <p:nvPr/>
        </p:nvPicPr>
        <p:blipFill>
          <a:blip r:embed="rId3" cstate="print"/>
          <a:srcRect/>
          <a:stretch>
            <a:fillRect/>
          </a:stretch>
        </p:blipFill>
        <p:spPr bwMode="auto">
          <a:xfrm>
            <a:off x="971600" y="1196752"/>
            <a:ext cx="5028147" cy="5028147"/>
          </a:xfrm>
          <a:prstGeom prst="rect">
            <a:avLst/>
          </a:prstGeom>
          <a:noFill/>
          <a:ln w="9525">
            <a:noFill/>
            <a:miter lim="800000"/>
            <a:headEnd/>
            <a:tailEnd/>
          </a:ln>
        </p:spPr>
      </p:pic>
      <p:sp>
        <p:nvSpPr>
          <p:cNvPr id="9" name="Rectangle 8"/>
          <p:cNvSpPr/>
          <p:nvPr/>
        </p:nvSpPr>
        <p:spPr>
          <a:xfrm>
            <a:off x="6300192" y="1340768"/>
            <a:ext cx="2520280" cy="2308324"/>
          </a:xfrm>
          <a:prstGeom prst="rect">
            <a:avLst/>
          </a:prstGeom>
        </p:spPr>
        <p:txBody>
          <a:bodyPr wrap="square">
            <a:spAutoFit/>
          </a:bodyPr>
          <a:lstStyle/>
          <a:p>
            <a:r>
              <a:rPr lang="de-DE" b="1" dirty="0" smtClean="0">
                <a:hlinkClick r:id="rId4"/>
              </a:rPr>
              <a:t>Mapping </a:t>
            </a:r>
            <a:r>
              <a:rPr lang="de-DE" b="1" dirty="0" err="1" smtClean="0">
                <a:hlinkClick r:id="rId4"/>
              </a:rPr>
              <a:t>Russian</a:t>
            </a:r>
            <a:r>
              <a:rPr lang="de-DE" b="1" dirty="0" smtClean="0">
                <a:hlinkClick r:id="rId4"/>
              </a:rPr>
              <a:t> </a:t>
            </a:r>
            <a:r>
              <a:rPr lang="de-DE" b="1" dirty="0" err="1" smtClean="0">
                <a:hlinkClick r:id="rId4"/>
              </a:rPr>
              <a:t>Twitter</a:t>
            </a:r>
            <a:r>
              <a:rPr lang="de-DE" dirty="0" smtClean="0"/>
              <a:t/>
            </a:r>
            <a:br>
              <a:rPr lang="de-DE" dirty="0" smtClean="0"/>
            </a:br>
            <a:r>
              <a:rPr lang="de-DE" dirty="0" smtClean="0"/>
              <a:t>March 20, 2012</a:t>
            </a:r>
            <a:br>
              <a:rPr lang="de-DE" dirty="0" smtClean="0"/>
            </a:br>
            <a:r>
              <a:rPr lang="de-DE" dirty="0" err="1" smtClean="0"/>
              <a:t>By</a:t>
            </a:r>
            <a:r>
              <a:rPr lang="de-DE" dirty="0" smtClean="0"/>
              <a:t> John Kelly, Vladimir </a:t>
            </a:r>
            <a:r>
              <a:rPr lang="de-DE" dirty="0" err="1" smtClean="0"/>
              <a:t>Barash</a:t>
            </a:r>
            <a:r>
              <a:rPr lang="de-DE" dirty="0" smtClean="0"/>
              <a:t>, Karina </a:t>
            </a:r>
            <a:r>
              <a:rPr lang="de-DE" dirty="0" err="1" smtClean="0"/>
              <a:t>Alexanyan</a:t>
            </a:r>
            <a:r>
              <a:rPr lang="de-DE" dirty="0" smtClean="0"/>
              <a:t>, Bruce </a:t>
            </a:r>
            <a:r>
              <a:rPr lang="de-DE" dirty="0" err="1" smtClean="0"/>
              <a:t>Etling</a:t>
            </a:r>
            <a:r>
              <a:rPr lang="de-DE" dirty="0" smtClean="0"/>
              <a:t>, Robert Faris, Urs Gasser, </a:t>
            </a:r>
            <a:r>
              <a:rPr lang="de-DE" dirty="0" err="1" smtClean="0"/>
              <a:t>and</a:t>
            </a:r>
            <a:r>
              <a:rPr lang="de-DE" dirty="0" smtClean="0"/>
              <a:t> John </a:t>
            </a:r>
            <a:r>
              <a:rPr lang="de-DE" dirty="0" err="1" smtClean="0"/>
              <a:t>Palfrey</a:t>
            </a:r>
            <a:endParaRPr lang="de-DE"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3A01932B-D96B-4C0D-A3BA-E11C5D7596E1}" type="datetime1">
              <a:rPr lang="en-US" smtClean="0"/>
              <a:pPr/>
              <a:t>5/29/2014</a:t>
            </a:fld>
            <a:endParaRPr lang="ru-RU" dirty="0"/>
          </a:p>
        </p:txBody>
      </p:sp>
      <p:pic>
        <p:nvPicPr>
          <p:cNvPr id="624643" name="Picture 3"/>
          <p:cNvPicPr>
            <a:picLocks noChangeAspect="1" noChangeArrowheads="1"/>
          </p:cNvPicPr>
          <p:nvPr/>
        </p:nvPicPr>
        <p:blipFill>
          <a:blip r:embed="rId3" cstate="print"/>
          <a:srcRect/>
          <a:stretch>
            <a:fillRect/>
          </a:stretch>
        </p:blipFill>
        <p:spPr bwMode="auto">
          <a:xfrm>
            <a:off x="899592" y="1412776"/>
            <a:ext cx="6840760" cy="4806301"/>
          </a:xfrm>
          <a:prstGeom prst="rect">
            <a:avLst/>
          </a:prstGeom>
          <a:noFill/>
          <a:ln w="9525">
            <a:noFill/>
            <a:miter lim="800000"/>
            <a:headEnd/>
            <a:tailEnd/>
          </a:ln>
        </p:spPr>
      </p:pic>
      <p:sp>
        <p:nvSpPr>
          <p:cNvPr id="4" name="Title 1"/>
          <p:cNvSpPr>
            <a:spLocks noGrp="1"/>
          </p:cNvSpPr>
          <p:nvPr>
            <p:ph type="title"/>
          </p:nvPr>
        </p:nvSpPr>
        <p:spPr>
          <a:xfrm>
            <a:off x="457200" y="152400"/>
            <a:ext cx="8229600" cy="828328"/>
          </a:xfrm>
        </p:spPr>
        <p:txBody>
          <a:bodyPr>
            <a:normAutofit fontScale="90000"/>
          </a:bodyPr>
          <a:lstStyle/>
          <a:p>
            <a:r>
              <a:rPr lang="ru-RU" dirty="0" smtClean="0"/>
              <a:t>Кластеризация блогов в США</a:t>
            </a:r>
            <a:r>
              <a:rPr lang="en-US" dirty="0" smtClean="0"/>
              <a:t/>
            </a:r>
            <a:br>
              <a:rPr lang="en-US" dirty="0" smtClean="0"/>
            </a:br>
            <a:r>
              <a:rPr lang="en-US" dirty="0" err="1" smtClean="0"/>
              <a:t>Berkman</a:t>
            </a:r>
            <a:r>
              <a:rPr lang="en-US" dirty="0" smtClean="0"/>
              <a:t> Center</a:t>
            </a:r>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dirty="0" smtClean="0"/>
              <a:t>Визуализация политической активности: светско-исламистская поляризация в </a:t>
            </a:r>
            <a:r>
              <a:rPr lang="ru-RU" dirty="0" smtClean="0"/>
              <a:t>Твиттере</a:t>
            </a:r>
            <a:endParaRPr lang="de-DE" dirty="0"/>
          </a:p>
        </p:txBody>
      </p:sp>
      <p:sp>
        <p:nvSpPr>
          <p:cNvPr id="3" name="Date Placeholder 2"/>
          <p:cNvSpPr>
            <a:spLocks noGrp="1"/>
          </p:cNvSpPr>
          <p:nvPr>
            <p:ph type="dt" sz="half" idx="10"/>
          </p:nvPr>
        </p:nvSpPr>
        <p:spPr/>
        <p:txBody>
          <a:bodyPr/>
          <a:lstStyle/>
          <a:p>
            <a:fld id="{7078E494-D488-4C85-A600-5173040B1DAA}" type="datetime1">
              <a:rPr lang="en-US" smtClean="0"/>
              <a:pPr/>
              <a:t>5/29/2014</a:t>
            </a:fld>
            <a:endParaRPr lang="ru-RU" dirty="0"/>
          </a:p>
        </p:txBody>
      </p:sp>
      <p:sp>
        <p:nvSpPr>
          <p:cNvPr id="4" name="Content Placeholder 3"/>
          <p:cNvSpPr>
            <a:spLocks noGrp="1"/>
          </p:cNvSpPr>
          <p:nvPr>
            <p:ph sz="quarter" idx="1"/>
          </p:nvPr>
        </p:nvSpPr>
        <p:spPr/>
        <p:txBody>
          <a:bodyPr/>
          <a:lstStyle/>
          <a:p>
            <a:r>
              <a:rPr lang="ru-RU" dirty="0" smtClean="0"/>
              <a:t>Начало: </a:t>
            </a:r>
          </a:p>
          <a:p>
            <a:pPr>
              <a:buNone/>
            </a:pPr>
            <a:r>
              <a:rPr lang="ru-RU" dirty="0" smtClean="0"/>
              <a:t>набор популярных аккаунтов -</a:t>
            </a:r>
            <a:r>
              <a:rPr lang="en-US" dirty="0" smtClean="0"/>
              <a:t>&gt;</a:t>
            </a:r>
          </a:p>
          <a:p>
            <a:pPr>
              <a:buNone/>
            </a:pPr>
            <a:r>
              <a:rPr lang="ru-RU" dirty="0" smtClean="0"/>
              <a:t>Ретвиты -</a:t>
            </a:r>
            <a:r>
              <a:rPr lang="de-DE" dirty="0" smtClean="0"/>
              <a:t>&gt; </a:t>
            </a:r>
            <a:r>
              <a:rPr lang="ru-RU" dirty="0" smtClean="0"/>
              <a:t>политические клики</a:t>
            </a:r>
            <a:endParaRPr lang="ru-RU" dirty="0" smtClean="0"/>
          </a:p>
          <a:p>
            <a:pPr>
              <a:buNone/>
            </a:pPr>
            <a:endParaRPr lang="ru-RU" dirty="0" smtClean="0"/>
          </a:p>
          <a:p>
            <a:pPr>
              <a:buNone/>
            </a:pPr>
            <a:endParaRPr lang="ru-RU" dirty="0" smtClean="0"/>
          </a:p>
          <a:p>
            <a:pPr>
              <a:buNone/>
            </a:pPr>
            <a:endParaRPr lang="ru-RU" dirty="0" smtClean="0"/>
          </a:p>
          <a:p>
            <a:pPr>
              <a:buNone/>
            </a:pPr>
            <a:endParaRPr lang="ru-RU" dirty="0" smtClean="0"/>
          </a:p>
          <a:p>
            <a:pPr>
              <a:buNone/>
            </a:pPr>
            <a:endParaRPr lang="ru-RU" dirty="0" smtClean="0"/>
          </a:p>
          <a:p>
            <a:pPr>
              <a:buNone/>
            </a:pPr>
            <a:r>
              <a:rPr lang="ru-RU" dirty="0" smtClean="0"/>
              <a:t>Исламизм – религия – благотворительность</a:t>
            </a:r>
          </a:p>
          <a:p>
            <a:pPr>
              <a:buNone/>
            </a:pPr>
            <a:r>
              <a:rPr lang="ru-RU" dirty="0" smtClean="0"/>
              <a:t>Барометр для агрессии – поляризация хэштегов</a:t>
            </a:r>
            <a:endParaRPr lang="ru-RU" dirty="0" smtClean="0"/>
          </a:p>
        </p:txBody>
      </p:sp>
      <p:sp>
        <p:nvSpPr>
          <p:cNvPr id="5" name="Rectangle 4"/>
          <p:cNvSpPr/>
          <p:nvPr/>
        </p:nvSpPr>
        <p:spPr>
          <a:xfrm>
            <a:off x="5076056" y="1268760"/>
            <a:ext cx="3851920" cy="1440160"/>
          </a:xfrm>
          <a:prstGeom prst="rect">
            <a:avLst/>
          </a:prstGeom>
        </p:spPr>
        <p:txBody>
          <a:bodyPr wrap="square">
            <a:spAutoFit/>
          </a:bodyPr>
          <a:lstStyle/>
          <a:p>
            <a:pPr hangingPunct="0"/>
            <a:r>
              <a:rPr lang="en-US" sz="1400" dirty="0" smtClean="0"/>
              <a:t>WEBER, I., GARIMELLA, V. R. K., AND BATAYNEH, A. Secular vs. </a:t>
            </a:r>
            <a:r>
              <a:rPr lang="en-US" sz="1400" dirty="0" err="1" smtClean="0"/>
              <a:t>islamist</a:t>
            </a:r>
            <a:r>
              <a:rPr lang="en-US" sz="1400" dirty="0" smtClean="0"/>
              <a:t> polarization in </a:t>
            </a:r>
            <a:r>
              <a:rPr lang="en-US" sz="1400" dirty="0" err="1" smtClean="0"/>
              <a:t>egypt</a:t>
            </a:r>
            <a:r>
              <a:rPr lang="en-US" sz="1400" dirty="0" smtClean="0"/>
              <a:t> on twitter. In Proceedings of the 2013 IEEE/ACM International Conference on Advances in Social Networks Analysis and Mining (New York, NY, USA, 2013), ASONAM ’13, ACM, pp. 290–297.</a:t>
            </a:r>
            <a:endParaRPr lang="de-DE" sz="1400" dirty="0"/>
          </a:p>
        </p:txBody>
      </p:sp>
      <p:pic>
        <p:nvPicPr>
          <p:cNvPr id="31747" name="Picture 3" descr="C:\Users\Chernov\Desktop\Sigmod Seminar\Images\weber.jpg"/>
          <p:cNvPicPr>
            <a:picLocks noChangeAspect="1" noChangeArrowheads="1"/>
          </p:cNvPicPr>
          <p:nvPr/>
        </p:nvPicPr>
        <p:blipFill>
          <a:blip r:embed="rId3" cstate="print"/>
          <a:srcRect/>
          <a:stretch>
            <a:fillRect/>
          </a:stretch>
        </p:blipFill>
        <p:spPr bwMode="auto">
          <a:xfrm>
            <a:off x="683568" y="2636912"/>
            <a:ext cx="7610429" cy="2382639"/>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Заключение</a:t>
            </a:r>
            <a:endParaRPr lang="ru-RU" dirty="0"/>
          </a:p>
        </p:txBody>
      </p:sp>
      <p:sp>
        <p:nvSpPr>
          <p:cNvPr id="4" name="Дата 3"/>
          <p:cNvSpPr>
            <a:spLocks noGrp="1"/>
          </p:cNvSpPr>
          <p:nvPr>
            <p:ph type="dt" sz="half" idx="10"/>
          </p:nvPr>
        </p:nvSpPr>
        <p:spPr/>
        <p:txBody>
          <a:bodyPr/>
          <a:lstStyle/>
          <a:p>
            <a:fld id="{77FE8868-FFD6-45C7-BE6B-2C476E99D221}" type="datetime1">
              <a:rPr lang="en-US" smtClean="0"/>
              <a:pPr/>
              <a:t>5/29/2014</a:t>
            </a:fld>
            <a:endParaRPr lang="ru-RU"/>
          </a:p>
        </p:txBody>
      </p:sp>
      <p:sp>
        <p:nvSpPr>
          <p:cNvPr id="3" name="Содержимое 2"/>
          <p:cNvSpPr>
            <a:spLocks noGrp="1"/>
          </p:cNvSpPr>
          <p:nvPr>
            <p:ph sz="quarter" idx="1"/>
          </p:nvPr>
        </p:nvSpPr>
        <p:spPr/>
        <p:txBody>
          <a:bodyPr>
            <a:normAutofit/>
          </a:bodyPr>
          <a:lstStyle/>
          <a:p>
            <a:r>
              <a:rPr lang="ru-RU" dirty="0" smtClean="0"/>
              <a:t>Этот обзор – маленький шаг в сторону осознания важности интердисциплинарных исследований соцсетей</a:t>
            </a:r>
          </a:p>
          <a:p>
            <a:r>
              <a:rPr lang="ru-RU" dirty="0" smtClean="0"/>
              <a:t>Вклад национальных исследований в этой области пока исчезающе мал, но  коллаборация, несмотря на объективные трудности, может принести результат</a:t>
            </a:r>
          </a:p>
          <a:p>
            <a:r>
              <a:rPr lang="ru-RU" dirty="0" smtClean="0"/>
              <a:t>Наличие национальных соцсетей, вконтакте и одноклассники, дает интересные возможности для работы с малоизученным материалом и сравнением с глобальными сетями</a:t>
            </a:r>
          </a:p>
          <a:p>
            <a:endParaRPr lang="ru-RU"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Время для вопросов</a:t>
            </a:r>
            <a:endParaRPr lang="de-DE" dirty="0"/>
          </a:p>
        </p:txBody>
      </p:sp>
      <p:sp>
        <p:nvSpPr>
          <p:cNvPr id="3" name="Date Placeholder 2"/>
          <p:cNvSpPr>
            <a:spLocks noGrp="1"/>
          </p:cNvSpPr>
          <p:nvPr>
            <p:ph type="dt" sz="half" idx="10"/>
          </p:nvPr>
        </p:nvSpPr>
        <p:spPr/>
        <p:txBody>
          <a:bodyPr/>
          <a:lstStyle/>
          <a:p>
            <a:fld id="{ABB7A374-BADE-45C6-996E-41738B6C14AD}" type="datetime1">
              <a:rPr lang="en-US" smtClean="0"/>
              <a:pPr/>
              <a:t>5/29/2014</a:t>
            </a:fld>
            <a:endParaRPr lang="ru-RU" dirty="0"/>
          </a:p>
        </p:txBody>
      </p:sp>
      <p:sp>
        <p:nvSpPr>
          <p:cNvPr id="5" name="Content Placeholder 4"/>
          <p:cNvSpPr>
            <a:spLocks noGrp="1"/>
          </p:cNvSpPr>
          <p:nvPr>
            <p:ph sz="quarter" idx="1"/>
          </p:nvPr>
        </p:nvSpPr>
        <p:spPr>
          <a:xfrm>
            <a:off x="2123728" y="3068960"/>
            <a:ext cx="4752528" cy="720080"/>
          </a:xfrm>
        </p:spPr>
        <p:txBody>
          <a:bodyPr>
            <a:noAutofit/>
          </a:bodyPr>
          <a:lstStyle/>
          <a:p>
            <a:pPr lvl="2">
              <a:buNone/>
            </a:pPr>
            <a:r>
              <a:rPr lang="ru-RU" sz="3200" dirty="0" smtClean="0"/>
              <a:t>Спасибо за внимание!</a:t>
            </a:r>
            <a:endParaRPr lang="de-DE" sz="32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ачальная">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Начальная">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Начальная">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0</TotalTime>
  <Words>4825</Words>
  <Application>Microsoft Office PowerPoint</Application>
  <PresentationFormat>On-screen Show (4:3)</PresentationFormat>
  <Paragraphs>474</Paragraphs>
  <Slides>37</Slides>
  <Notes>37</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Начальная</vt:lpstr>
      <vt:lpstr>Кто, для чего и как изучает социальные сети?</vt:lpstr>
      <vt:lpstr>Социальные сети в онлайне</vt:lpstr>
      <vt:lpstr>Анатомия Facebook</vt:lpstr>
      <vt:lpstr>Социальные сети в информатике</vt:lpstr>
      <vt:lpstr>Первые социальные сети</vt:lpstr>
      <vt:lpstr>Социальные сети в социальных науках</vt:lpstr>
      <vt:lpstr>Мотивация</vt:lpstr>
      <vt:lpstr>План доклада</vt:lpstr>
      <vt:lpstr>Психология</vt:lpstr>
      <vt:lpstr>Обзор исследований FB психологами</vt:lpstr>
      <vt:lpstr>Обзор исследований FB психологами (2)</vt:lpstr>
      <vt:lpstr>Изучение мотивации: самооценка и социальный капитал</vt:lpstr>
      <vt:lpstr>Изучение мотивации: самооценка и социальный капитал (2)</vt:lpstr>
      <vt:lpstr>Анализ репрезентации – Face-off Влияние внешности на построение связей</vt:lpstr>
      <vt:lpstr>Face-off (2)</vt:lpstr>
      <vt:lpstr>Зависимость и соцсети</vt:lpstr>
      <vt:lpstr>Похожее в информатике: Романтические отношения в соцсетях</vt:lpstr>
      <vt:lpstr>Социология</vt:lpstr>
      <vt:lpstr>Эксперимент «малый мир»</vt:lpstr>
      <vt:lpstr>Сила слабых связей</vt:lpstr>
      <vt:lpstr>Классические материалы для знакомства</vt:lpstr>
      <vt:lpstr>География Twitter</vt:lpstr>
      <vt:lpstr>Длина связей-мостов</vt:lpstr>
      <vt:lpstr>В информатике: Найди своих друзей</vt:lpstr>
      <vt:lpstr>Каскады</vt:lpstr>
      <vt:lpstr>Каскады (2)</vt:lpstr>
      <vt:lpstr>Экономика</vt:lpstr>
      <vt:lpstr>Материалы для знакомства</vt:lpstr>
      <vt:lpstr>Дискриминация при приеме на работу</vt:lpstr>
      <vt:lpstr>Фандрайзинг в онлайне</vt:lpstr>
      <vt:lpstr>Политология</vt:lpstr>
      <vt:lpstr>Анализ гражданских протестов в мире</vt:lpstr>
      <vt:lpstr>Кластеризация российского Twitter</vt:lpstr>
      <vt:lpstr>Кластеризация блогов в США Berkman Center</vt:lpstr>
      <vt:lpstr>Визуализация политической активности: светско-исламистская поляризация в Твиттере</vt:lpstr>
      <vt:lpstr>Заключение</vt:lpstr>
      <vt:lpstr>Время для вопросов</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Методы кластеризации текстовых данных</dc:title>
  <dc:creator>schernov</dc:creator>
  <cp:lastModifiedBy>Sergey Chernov</cp:lastModifiedBy>
  <cp:revision>255</cp:revision>
  <dcterms:created xsi:type="dcterms:W3CDTF">2012-03-26T07:27:08Z</dcterms:created>
  <dcterms:modified xsi:type="dcterms:W3CDTF">2014-05-29T10:55:51Z</dcterms:modified>
</cp:coreProperties>
</file>